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610" r:id="rId3"/>
    <p:sldId id="609" r:id="rId4"/>
    <p:sldId id="631" r:id="rId5"/>
    <p:sldId id="286" r:id="rId6"/>
    <p:sldId id="628" r:id="rId7"/>
    <p:sldId id="291" r:id="rId8"/>
    <p:sldId id="634" r:id="rId9"/>
    <p:sldId id="298" r:id="rId10"/>
    <p:sldId id="629" r:id="rId11"/>
    <p:sldId id="299" r:id="rId12"/>
    <p:sldId id="300" r:id="rId13"/>
    <p:sldId id="310" r:id="rId14"/>
    <p:sldId id="311" r:id="rId15"/>
    <p:sldId id="313" r:id="rId16"/>
    <p:sldId id="630" r:id="rId17"/>
    <p:sldId id="632" r:id="rId18"/>
    <p:sldId id="633" r:id="rId19"/>
    <p:sldId id="290" r:id="rId20"/>
    <p:sldId id="292" r:id="rId21"/>
    <p:sldId id="330" r:id="rId22"/>
    <p:sldId id="314" r:id="rId23"/>
    <p:sldId id="315" r:id="rId24"/>
    <p:sldId id="262" r:id="rId25"/>
    <p:sldId id="293" r:id="rId26"/>
    <p:sldId id="263" r:id="rId27"/>
    <p:sldId id="316" r:id="rId28"/>
    <p:sldId id="331" r:id="rId29"/>
    <p:sldId id="333" r:id="rId30"/>
    <p:sldId id="317" r:id="rId31"/>
    <p:sldId id="318" r:id="rId32"/>
    <p:sldId id="319" r:id="rId33"/>
    <p:sldId id="332" r:id="rId34"/>
    <p:sldId id="334" r:id="rId35"/>
    <p:sldId id="257" r:id="rId36"/>
    <p:sldId id="339" r:id="rId37"/>
    <p:sldId id="338" r:id="rId38"/>
    <p:sldId id="336" r:id="rId39"/>
    <p:sldId id="337" r:id="rId40"/>
    <p:sldId id="340" r:id="rId41"/>
    <p:sldId id="268" r:id="rId42"/>
    <p:sldId id="322" r:id="rId43"/>
    <p:sldId id="321" r:id="rId44"/>
    <p:sldId id="624" r:id="rId45"/>
    <p:sldId id="622" r:id="rId46"/>
    <p:sldId id="625" r:id="rId47"/>
    <p:sldId id="62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 autoAdjust="0"/>
    <p:restoredTop sz="95374" autoAdjust="0"/>
  </p:normalViewPr>
  <p:slideViewPr>
    <p:cSldViewPr snapToGrid="0" snapToObjects="1">
      <p:cViewPr varScale="1">
        <p:scale>
          <a:sx n="122" d="100"/>
          <a:sy n="122" d="100"/>
        </p:scale>
        <p:origin x="1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26B4-5EFE-4A48-A742-8B1A2420BA7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EB120-B9D5-2A4A-8056-228CBE61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5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DAF5B-83BC-6747-9898-919BD0C220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9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37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6243D-2006-174E-B844-70E5F2C67E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18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50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66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52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41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35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63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04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36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19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45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05758-05AF-8C45-9DA8-995C6C02BB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0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8A44E-AD2E-964D-8BB7-239CA35C92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44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28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97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A14B8-B0CA-BC43-B05F-EFABFC821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36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A14B8-B0CA-BC43-B05F-EFABFC821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8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21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A14B8-B0CA-BC43-B05F-EFABFC821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2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4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23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8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1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98988"/>
            <a:ext cx="2844800" cy="365125"/>
          </a:xfrm>
        </p:spPr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2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1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3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355" y="167301"/>
            <a:ext cx="9206579" cy="433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39858"/>
            <a:ext cx="10972800" cy="508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660B8C7-8D71-9344-9D3D-63100CE173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2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edMSP/status/152698571128244633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forwindows.org/" TargetMode="External"/><Relationship Id="rId2" Type="http://schemas.openxmlformats.org/officeDocument/2006/relationships/hyperlink" Target="https://james-lawlor.github.io/biotrain-202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studio.com/products/rstudio/download/#download" TargetMode="External"/><Relationship Id="rId5" Type="http://schemas.openxmlformats.org/officeDocument/2006/relationships/hyperlink" Target="https://cran.rstudio.com/" TargetMode="External"/><Relationship Id="rId4" Type="http://schemas.openxmlformats.org/officeDocument/2006/relationships/hyperlink" Target="http://swcarpentry.github.io/shell-novice/setup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james-lawlor.github.io/biotrain-2023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HudsonAlpha </a:t>
            </a:r>
            <a:r>
              <a:rPr lang="en-US" sz="3600" dirty="0" err="1"/>
              <a:t>BioTrain</a:t>
            </a:r>
            <a:r>
              <a:rPr lang="en-US" sz="3600" dirty="0"/>
              <a:t> Computational Bootcamp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1D27-49F6-EA42-9364-FE4761A3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229" y="160020"/>
            <a:ext cx="4645749" cy="506778"/>
          </a:xfrm>
        </p:spPr>
        <p:txBody>
          <a:bodyPr/>
          <a:lstStyle/>
          <a:p>
            <a:r>
              <a:rPr lang="en-US" dirty="0"/>
              <a:t>Why Bioinformatics?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1AF7-C379-0345-A698-3860FD80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83" y="948690"/>
            <a:ext cx="6341677" cy="528229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cost of sequencing has rapidly decreased over the past decade, hitting the “$1000 genome.”</a:t>
            </a:r>
          </a:p>
          <a:p>
            <a:r>
              <a:rPr lang="en-US" dirty="0"/>
              <a:t>The NIH “All of us” Initiative has made it a goal to sequence 1 million genomes, each with ~3 billion nucleotides. (recently released the first 250k genomes)</a:t>
            </a:r>
          </a:p>
          <a:p>
            <a:r>
              <a:rPr lang="en-US" dirty="0"/>
              <a:t>Sequencing of more individuals can help humanity in several ways.</a:t>
            </a:r>
          </a:p>
          <a:p>
            <a:pPr lvl="1"/>
            <a:r>
              <a:rPr lang="en-US" dirty="0"/>
              <a:t>Better understanding of disease causes and risks.</a:t>
            </a:r>
          </a:p>
          <a:p>
            <a:pPr lvl="1"/>
            <a:r>
              <a:rPr lang="en-US" dirty="0"/>
              <a:t>Better understanding of diversity and responses to medicine.</a:t>
            </a:r>
          </a:p>
        </p:txBody>
      </p:sp>
      <p:pic>
        <p:nvPicPr>
          <p:cNvPr id="1028" name="Picture 4" descr="Image result for Cost of sequencing over time">
            <a:extLst>
              <a:ext uri="{FF2B5EF4-FFF2-40B4-BE49-F238E27FC236}">
                <a16:creationId xmlns:a16="http://schemas.microsoft.com/office/drawing/2014/main" id="{F1EEFEB8-6BE0-CA48-B5C6-926A98240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6893" y="1131094"/>
            <a:ext cx="2937881" cy="220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NIH All of Us program">
            <a:extLst>
              <a:ext uri="{FF2B5EF4-FFF2-40B4-BE49-F238E27FC236}">
                <a16:creationId xmlns:a16="http://schemas.microsoft.com/office/drawing/2014/main" id="{BCF50B7F-E265-B34F-BF45-85EA14AC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977" y="3337450"/>
            <a:ext cx="3365714" cy="252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2E3C3E-29F8-04FF-00D4-2314DD79E20B}"/>
              </a:ext>
            </a:extLst>
          </p:cNvPr>
          <p:cNvSpPr txBox="1"/>
          <p:nvPr/>
        </p:nvSpPr>
        <p:spPr>
          <a:xfrm>
            <a:off x="5808617" y="590931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allofus.nih.gov</a:t>
            </a:r>
            <a:r>
              <a:rPr lang="en-US" sz="1000" dirty="0"/>
              <a:t>/news-events/announcements/all-us-research-program-makes-nearly-250000-whole-genome-sequences-available-advance-precision-medicine</a:t>
            </a:r>
          </a:p>
        </p:txBody>
      </p:sp>
    </p:spTree>
    <p:extLst>
      <p:ext uri="{BB962C8B-B14F-4D97-AF65-F5344CB8AC3E}">
        <p14:creationId xmlns:p14="http://schemas.microsoft.com/office/powerpoint/2010/main" val="244371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3EA2-B734-C944-A44E-B5228052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Bioinformatics?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4164-84E1-814A-B730-937FE9D6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451" y="845817"/>
            <a:ext cx="10489475" cy="234086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~10,000 different species have sequenced genomes.</a:t>
            </a:r>
          </a:p>
          <a:p>
            <a:r>
              <a:rPr lang="en-US" dirty="0"/>
              <a:t>But there are an estimated 8.7 million species on the planet</a:t>
            </a:r>
          </a:p>
          <a:p>
            <a:pPr lvl="1"/>
            <a:r>
              <a:rPr lang="en-US" dirty="0"/>
              <a:t>Better understanding of molecular evolution</a:t>
            </a:r>
          </a:p>
          <a:p>
            <a:pPr lvl="1"/>
            <a:r>
              <a:rPr lang="en-US" dirty="0"/>
              <a:t>Potential sources of medicine</a:t>
            </a:r>
          </a:p>
          <a:p>
            <a:pPr lvl="1"/>
            <a:r>
              <a:rPr lang="en-US" dirty="0"/>
              <a:t>Implications for conservation efforts</a:t>
            </a:r>
          </a:p>
          <a:p>
            <a:pPr lvl="1"/>
            <a:r>
              <a:rPr lang="en-US" dirty="0"/>
              <a:t>Better understanding of what genetic elements can help species to survive in difficult environments.</a:t>
            </a:r>
          </a:p>
          <a:p>
            <a:endParaRPr lang="en-US" dirty="0"/>
          </a:p>
        </p:txBody>
      </p:sp>
      <p:pic>
        <p:nvPicPr>
          <p:cNvPr id="7170" name="Picture 2" descr="Image result for number of species on earth">
            <a:extLst>
              <a:ext uri="{FF2B5EF4-FFF2-40B4-BE49-F238E27FC236}">
                <a16:creationId xmlns:a16="http://schemas.microsoft.com/office/drawing/2014/main" id="{6B0D63C7-ED1D-654C-BDEC-D73AD016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1630" y="3442793"/>
            <a:ext cx="4921645" cy="256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umber of sequences genomes over time">
            <a:extLst>
              <a:ext uri="{FF2B5EF4-FFF2-40B4-BE49-F238E27FC236}">
                <a16:creationId xmlns:a16="http://schemas.microsoft.com/office/drawing/2014/main" id="{7D046172-9DBA-6F47-B904-8D7372912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4097" y="3442794"/>
            <a:ext cx="3427535" cy="256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671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445E-B776-6D45-963E-B8B8A6DB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in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E6B6-2C79-BB49-B59A-901BB134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872" y="3153103"/>
            <a:ext cx="7716590" cy="1797269"/>
          </a:xfrm>
        </p:spPr>
        <p:txBody>
          <a:bodyPr>
            <a:normAutofit/>
          </a:bodyPr>
          <a:lstStyle/>
          <a:p>
            <a:r>
              <a:rPr lang="en-US" dirty="0"/>
              <a:t>Ethical and social areas increasingly intersect with biology and bioinformatics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8E8E4-C4B6-7B40-84DE-EFA3FC8BD2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138" y="167301"/>
            <a:ext cx="3453724" cy="1650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BEC0E-0E9E-544D-8A11-7F4C03D36501}"/>
              </a:ext>
            </a:extLst>
          </p:cNvPr>
          <p:cNvSpPr txBox="1"/>
          <p:nvPr/>
        </p:nvSpPr>
        <p:spPr>
          <a:xfrm>
            <a:off x="8574254" y="677675"/>
            <a:ext cx="195919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if ( action != ethical ) {</a:t>
            </a:r>
          </a:p>
          <a:p>
            <a:r>
              <a:rPr lang="en-US" sz="1350" b="1" dirty="0"/>
              <a:t>    print(“Don’t do that!”)</a:t>
            </a:r>
          </a:p>
          <a:p>
            <a:r>
              <a:rPr lang="en-US" sz="1350" b="1" dirty="0"/>
              <a:t>}</a:t>
            </a:r>
          </a:p>
        </p:txBody>
      </p:sp>
      <p:pic>
        <p:nvPicPr>
          <p:cNvPr id="1026" name="Picture 2" descr="Soapbox - Wikipedia">
            <a:extLst>
              <a:ext uri="{FF2B5EF4-FFF2-40B4-BE49-F238E27FC236}">
                <a16:creationId xmlns:a16="http://schemas.microsoft.com/office/drawing/2014/main" id="{72CDE863-B268-8236-2CC3-143690990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04" y="992795"/>
            <a:ext cx="3453724" cy="517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372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CC96-B4F3-D346-BDE5-210DECBA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Representation – serving a broader  community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56180-FC34-1B47-AF65-9B2D6B24A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590" y="1039859"/>
            <a:ext cx="4549140" cy="508630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 a particular medical finding, how sure can we be that the results are true across different populations?  Men and women?  Various racial and ethnic groups?</a:t>
            </a:r>
          </a:p>
          <a:p>
            <a:r>
              <a:rPr lang="en-US" dirty="0"/>
              <a:t>Different genetic background can have implications for the effects of medicine, symptoms of disease.</a:t>
            </a:r>
          </a:p>
          <a:p>
            <a:r>
              <a:rPr lang="en-US" dirty="0"/>
              <a:t>It’s possible that a variant that is rare in one population is very common in another.</a:t>
            </a:r>
          </a:p>
          <a:p>
            <a:endParaRPr lang="en-US" dirty="0"/>
          </a:p>
        </p:txBody>
      </p:sp>
      <p:pic>
        <p:nvPicPr>
          <p:cNvPr id="12290" name="Picture 2" descr="Image result for Warfarin">
            <a:extLst>
              <a:ext uri="{FF2B5EF4-FFF2-40B4-BE49-F238E27FC236}">
                <a16:creationId xmlns:a16="http://schemas.microsoft.com/office/drawing/2014/main" id="{2CC60F2C-5321-E541-89A9-5D1C558A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044" y="167302"/>
            <a:ext cx="1954526" cy="209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A9CCA8-28F1-2C49-971E-369AD224E0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854" y="2370974"/>
            <a:ext cx="4264477" cy="294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E4300-1D98-5942-8BF3-7D5FB1022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130" y="5423500"/>
            <a:ext cx="8839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9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303E-A2A9-7E4F-AC2A-BFC3760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Protection – once the data exists, how do we keep it safe?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FDB7-32CA-9E4C-A37B-D0129DC54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440" y="1028429"/>
            <a:ext cx="4469130" cy="50863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can we protect a person’s genetic data?  </a:t>
            </a:r>
          </a:p>
          <a:p>
            <a:r>
              <a:rPr lang="en-US" dirty="0"/>
              <a:t>Who should have access to a person’s genetic data, and how can we help ensure that only those people have access?</a:t>
            </a:r>
          </a:p>
          <a:p>
            <a:r>
              <a:rPr lang="en-US" dirty="0"/>
              <a:t>Should genetic and medical data be available for research? How can we de-identify information to protect people?</a:t>
            </a:r>
          </a:p>
          <a:p>
            <a:endParaRPr lang="en-US" dirty="0"/>
          </a:p>
        </p:txBody>
      </p:sp>
      <p:pic>
        <p:nvPicPr>
          <p:cNvPr id="13314" name="Picture 2" descr="Image result for Gattaca">
            <a:extLst>
              <a:ext uri="{FF2B5EF4-FFF2-40B4-BE49-F238E27FC236}">
                <a16:creationId xmlns:a16="http://schemas.microsoft.com/office/drawing/2014/main" id="{4B39C3D5-C557-B743-8D43-BC7B43B9D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9816" y="750440"/>
            <a:ext cx="1587423" cy="22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Genetic information nondiscrimination act">
            <a:extLst>
              <a:ext uri="{FF2B5EF4-FFF2-40B4-BE49-F238E27FC236}">
                <a16:creationId xmlns:a16="http://schemas.microsoft.com/office/drawing/2014/main" id="{6F399435-A843-A84D-9A78-67899F048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6040" y="1184378"/>
            <a:ext cx="2670810" cy="15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DEA483-3D00-D949-A0DC-033C2FA5A1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432" y="3178360"/>
            <a:ext cx="3163912" cy="30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25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CC71-5408-BB4C-AADA-5649D954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Public Safety – how do we protect and use data to keep people safe?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659CA-7561-A74F-A382-C368F9CB1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72" y="914129"/>
            <a:ext cx="4812030" cy="5086305"/>
          </a:xfrm>
        </p:spPr>
        <p:txBody>
          <a:bodyPr/>
          <a:lstStyle/>
          <a:p>
            <a:r>
              <a:rPr lang="en-US" dirty="0"/>
              <a:t>Should we restrict public access to the genome sequences of dangerous organisms?  </a:t>
            </a:r>
          </a:p>
          <a:p>
            <a:r>
              <a:rPr lang="en-US" dirty="0"/>
              <a:t>If so, how can data be stored to both protect the public and still allow research to be performed?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F1D33-82B6-BB4F-8321-9B7206EC4E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466" y="3211657"/>
            <a:ext cx="3960534" cy="2996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266C1-1E5D-2648-AD9A-20335BEC73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59" y="1048459"/>
            <a:ext cx="3955281" cy="2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9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69B-3DFB-2A4E-B0FE-1BD77EC7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and Presentation of Data – how can we avoid misrepresentation and misuse?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3F5A7-E3B6-C64A-9EBE-BC864160B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14" y="1039860"/>
            <a:ext cx="6957847" cy="49429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can we avoid misleading patients or doctors about the interpretation of bioinformatics results?  </a:t>
            </a:r>
          </a:p>
          <a:p>
            <a:r>
              <a:rPr lang="en-US" dirty="0"/>
              <a:t>Disease risk?  </a:t>
            </a:r>
          </a:p>
          <a:p>
            <a:r>
              <a:rPr lang="en-US" dirty="0"/>
              <a:t>Accuracy/interpretation of ancestry estimates?</a:t>
            </a:r>
          </a:p>
          <a:p>
            <a:r>
              <a:rPr lang="en-US" dirty="0"/>
              <a:t>Misappropriation of scientific findings </a:t>
            </a:r>
            <a:r>
              <a:rPr lang="en-US" sz="1700" b="1" dirty="0"/>
              <a:t>(Content Warning- the thread discusses white supremacists, their malicious misuse of genetics research, and the scientific community’s failure to fight them)</a:t>
            </a:r>
            <a:br>
              <a:rPr lang="en-US" sz="1700" b="1" dirty="0"/>
            </a:br>
            <a:r>
              <a:rPr lang="en-US" dirty="0">
                <a:hlinkClick r:id="rId3" tooltip="https://twitter.com/JedMSP/status/1526985711282446337"/>
              </a:rPr>
              <a:t>https://twitter.com/JedMSP/status/1526985711282446337</a:t>
            </a:r>
            <a:r>
              <a:rPr lang="en-US" dirty="0"/>
              <a:t> </a:t>
            </a:r>
          </a:p>
        </p:txBody>
      </p:sp>
      <p:pic>
        <p:nvPicPr>
          <p:cNvPr id="14338" name="Picture 2" descr="Image result for DNA Ancestry neanderthal">
            <a:extLst>
              <a:ext uri="{FF2B5EF4-FFF2-40B4-BE49-F238E27FC236}">
                <a16:creationId xmlns:a16="http://schemas.microsoft.com/office/drawing/2014/main" id="{F5AEBE47-014D-3049-8730-73311681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3724" y="2931192"/>
            <a:ext cx="3796016" cy="32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C52D42-4471-7740-8C06-13ABB2D591A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449" y="746553"/>
            <a:ext cx="4252566" cy="18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5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47FB-83F1-E245-CA44-5B491D2F2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55" y="167301"/>
            <a:ext cx="5747201" cy="433938"/>
          </a:xfrm>
        </p:spPr>
        <p:txBody>
          <a:bodyPr/>
          <a:lstStyle/>
          <a:p>
            <a:r>
              <a:rPr lang="en-US" dirty="0"/>
              <a:t>Are there some topics that we should avoid researching?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51A9F-730D-4C22-F0C3-F498F0EB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66" y="1135117"/>
            <a:ext cx="6180081" cy="49910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Given the history of eugenics in biology, are there certain topics that we should avoid researching?</a:t>
            </a:r>
          </a:p>
          <a:p>
            <a:pPr lvl="1"/>
            <a:r>
              <a:rPr lang="en-US" dirty="0"/>
              <a:t>The Genetics of Intelligence</a:t>
            </a:r>
          </a:p>
          <a:p>
            <a:pPr lvl="1"/>
            <a:r>
              <a:rPr lang="en-US" dirty="0"/>
              <a:t>The Genetics of Autism</a:t>
            </a:r>
          </a:p>
          <a:p>
            <a:pPr lvl="1"/>
            <a:r>
              <a:rPr lang="en-US" dirty="0"/>
              <a:t>The Genetics of LGBTQ+ populations</a:t>
            </a:r>
          </a:p>
          <a:p>
            <a:pPr lvl="1"/>
            <a:endParaRPr lang="en-US" dirty="0"/>
          </a:p>
          <a:p>
            <a:r>
              <a:rPr lang="en-US" dirty="0"/>
              <a:t>Can we avoid accidentally learning about these?</a:t>
            </a:r>
          </a:p>
          <a:p>
            <a:r>
              <a:rPr lang="en-US" dirty="0"/>
              <a:t>Can we research them ethically?</a:t>
            </a:r>
          </a:p>
          <a:p>
            <a:r>
              <a:rPr lang="en-US" dirty="0"/>
              <a:t>Are there safeguards to prevent their misuse?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28A3-EA8D-0156-B596-B0FC9547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CCCCC-2E38-0622-6F2A-A3002371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556" y="0"/>
            <a:ext cx="5138127" cy="1864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8A0F28-606F-D668-FE70-5F509A05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55" y="1864218"/>
            <a:ext cx="5138128" cy="819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E14B7-3E7C-300A-CCD7-5BAEC2572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944" y="2683632"/>
            <a:ext cx="3405350" cy="36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1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9CC2-C3C9-8766-8C0E-EC124C07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7EC59-AE09-8DC4-11CB-BBD9EC73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2A23C-B58D-D8A4-FB35-0D1BC92A5CAE}"/>
              </a:ext>
            </a:extLst>
          </p:cNvPr>
          <p:cNvSpPr txBox="1"/>
          <p:nvPr/>
        </p:nvSpPr>
        <p:spPr>
          <a:xfrm>
            <a:off x="1656952" y="1150806"/>
            <a:ext cx="87099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Working in science, it is your responsibility to consider ethical issues in ANY project you work on. Whether you are the Professor, a grad student, an intern, a marketing rep,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1D8AF-71C6-9C3B-877E-76227B65236B}"/>
              </a:ext>
            </a:extLst>
          </p:cNvPr>
          <p:cNvSpPr txBox="1"/>
          <p:nvPr/>
        </p:nvSpPr>
        <p:spPr>
          <a:xfrm>
            <a:off x="1003738" y="3516255"/>
            <a:ext cx="1001635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It’s easy to downplay computational biology as just analyzing data.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The analyses you are willing (or not willing) to run matter.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How you frame the results matters.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The tools you create and how they might be used (or misused) matter.</a:t>
            </a:r>
          </a:p>
          <a:p>
            <a:pPr algn="ctr"/>
            <a:endParaRPr lang="en-US" b="1" dirty="0"/>
          </a:p>
          <a:p>
            <a:pPr algn="ctr"/>
            <a:r>
              <a:rPr lang="en-US" sz="2000" b="1" u="sng" dirty="0"/>
              <a:t>If you are aware of someone misusing your work, you have a moral obligation to speak out.</a:t>
            </a:r>
          </a:p>
        </p:txBody>
      </p:sp>
    </p:spTree>
    <p:extLst>
      <p:ext uri="{BB962C8B-B14F-4D97-AF65-F5344CB8AC3E}">
        <p14:creationId xmlns:p14="http://schemas.microsoft.com/office/powerpoint/2010/main" val="431169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C23C67-D367-A049-AD86-99E9EA6B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06663"/>
            <a:ext cx="10363200" cy="1362075"/>
          </a:xfrm>
        </p:spPr>
        <p:txBody>
          <a:bodyPr/>
          <a:lstStyle/>
          <a:p>
            <a:pPr algn="ctr"/>
            <a:r>
              <a:rPr lang="en-US" dirty="0"/>
              <a:t>Comp bio in the Myers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A6003-19C2-3B48-8781-87398FB0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9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B331-2C65-154F-AF2B-A1504B6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BB7E1-3CA7-5647-B244-CADEBD40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dirty="0">
                <a:hlinkClick r:id="rId2"/>
              </a:rPr>
              <a:t>https://james-lawlor.github.io/biotrain-2023/</a:t>
            </a:r>
            <a:br>
              <a:rPr lang="en-US" sz="4400" dirty="0"/>
            </a:b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Setup Bash</a:t>
            </a:r>
          </a:p>
          <a:p>
            <a:pPr marL="1143000" lvl="1" indent="-742950"/>
            <a:r>
              <a:rPr lang="en-US" sz="4000" dirty="0"/>
              <a:t>(Windows) Download Git BASH  </a:t>
            </a:r>
            <a:r>
              <a:rPr lang="en-US" sz="4000" dirty="0">
                <a:hlinkClick r:id="rId3"/>
              </a:rPr>
              <a:t>http://www.gitforwindows.org</a:t>
            </a:r>
            <a:endParaRPr lang="en-US" sz="4000" dirty="0"/>
          </a:p>
          <a:p>
            <a:pPr marL="1143000" lvl="1" indent="-742950"/>
            <a:r>
              <a:rPr lang="en-US" sz="4000" dirty="0"/>
              <a:t>(Mac/Linux)  Included. Open the “Terminal” application.</a:t>
            </a:r>
          </a:p>
          <a:p>
            <a:pPr marL="742950" indent="-742950">
              <a:buAutoNum type="arabicPeriod"/>
            </a:pPr>
            <a:r>
              <a:rPr lang="en-US" sz="4400" dirty="0"/>
              <a:t>Get data-</a:t>
            </a:r>
            <a:r>
              <a:rPr lang="en-US" sz="4400" dirty="0" err="1"/>
              <a:t>shell.zip</a:t>
            </a:r>
            <a:r>
              <a:rPr lang="en-US" sz="4400" dirty="0"/>
              <a:t> from SW Carpentry</a:t>
            </a:r>
            <a:br>
              <a:rPr lang="en-US" sz="4400" dirty="0"/>
            </a:br>
            <a:r>
              <a:rPr lang="en-US" sz="4400" dirty="0">
                <a:hlinkClick r:id="rId4"/>
              </a:rPr>
              <a:t>http://swcarpentry.github.io/shell-novice/setup.html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Install R</a:t>
            </a:r>
            <a:br>
              <a:rPr lang="en-US" sz="4400" dirty="0"/>
            </a:br>
            <a:r>
              <a:rPr lang="en-US" sz="4400" dirty="0">
                <a:hlinkClick r:id="rId5"/>
              </a:rPr>
              <a:t>https://cran.rstudio.com/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Install </a:t>
            </a:r>
            <a:r>
              <a:rPr lang="en-US" sz="4400" dirty="0" err="1"/>
              <a:t>RStudio</a:t>
            </a:r>
            <a:r>
              <a:rPr lang="en-US" sz="4400" dirty="0"/>
              <a:t> Desktop</a:t>
            </a:r>
            <a:br>
              <a:rPr lang="en-US" sz="4400" dirty="0"/>
            </a:br>
            <a:r>
              <a:rPr lang="en-US" sz="4400" dirty="0">
                <a:hlinkClick r:id="rId6"/>
              </a:rPr>
              <a:t>https://www.rstudio.com/products/rstudio/download/#download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Download r-novice-inflammation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901F-5E3F-8F42-915F-C555C371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72B8-F52D-A243-8540-0EB729BE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do?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53ED35-6681-6640-8C27-32753328C743}"/>
              </a:ext>
            </a:extLst>
          </p:cNvPr>
          <p:cNvSpPr/>
          <p:nvPr/>
        </p:nvSpPr>
        <p:spPr>
          <a:xfrm>
            <a:off x="2735581" y="2653665"/>
            <a:ext cx="128587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Genetic Variation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2DEF0-66E8-9745-B33D-4A9450B50909}"/>
              </a:ext>
            </a:extLst>
          </p:cNvPr>
          <p:cNvSpPr/>
          <p:nvPr/>
        </p:nvSpPr>
        <p:spPr>
          <a:xfrm>
            <a:off x="4538186" y="2655570"/>
            <a:ext cx="1485900" cy="51435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Change in TF-DNA associations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A8FCEB-8FE7-994D-8A30-B023A6362FCE}"/>
              </a:ext>
            </a:extLst>
          </p:cNvPr>
          <p:cNvSpPr/>
          <p:nvPr/>
        </p:nvSpPr>
        <p:spPr>
          <a:xfrm>
            <a:off x="6431281" y="2653665"/>
            <a:ext cx="1400175" cy="51435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Change in Gene Expression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00171B2-FE22-4D43-BE82-6FCAC1B5F607}"/>
              </a:ext>
            </a:extLst>
          </p:cNvPr>
          <p:cNvSpPr/>
          <p:nvPr/>
        </p:nvSpPr>
        <p:spPr>
          <a:xfrm>
            <a:off x="8269606" y="2653665"/>
            <a:ext cx="1400175" cy="5143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Disease</a:t>
            </a: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E32BE8C5-8F57-5843-9A4B-C279AC5FE401}"/>
              </a:ext>
            </a:extLst>
          </p:cNvPr>
          <p:cNvSpPr/>
          <p:nvPr/>
        </p:nvSpPr>
        <p:spPr>
          <a:xfrm>
            <a:off x="3869056" y="2101215"/>
            <a:ext cx="1000125" cy="552450"/>
          </a:xfrm>
          <a:prstGeom prst="curved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1AD3A1E-BF88-664E-850F-E497775E49CE}"/>
              </a:ext>
            </a:extLst>
          </p:cNvPr>
          <p:cNvSpPr/>
          <p:nvPr/>
        </p:nvSpPr>
        <p:spPr>
          <a:xfrm>
            <a:off x="5712144" y="2101215"/>
            <a:ext cx="1000125" cy="5524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76C344DE-066C-F842-AEDC-4998FCBA15CE}"/>
              </a:ext>
            </a:extLst>
          </p:cNvPr>
          <p:cNvSpPr/>
          <p:nvPr/>
        </p:nvSpPr>
        <p:spPr>
          <a:xfrm>
            <a:off x="7555231" y="2101215"/>
            <a:ext cx="1000125" cy="5524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Curved Up Arrow 11">
            <a:extLst>
              <a:ext uri="{FF2B5EF4-FFF2-40B4-BE49-F238E27FC236}">
                <a16:creationId xmlns:a16="http://schemas.microsoft.com/office/drawing/2014/main" id="{2363B3E3-81C3-3044-ABF8-56DD421A4C48}"/>
              </a:ext>
            </a:extLst>
          </p:cNvPr>
          <p:cNvSpPr/>
          <p:nvPr/>
        </p:nvSpPr>
        <p:spPr>
          <a:xfrm>
            <a:off x="3869056" y="3168016"/>
            <a:ext cx="2943225" cy="7524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583D3D79-34D2-754A-A6C6-8C1597F2988D}"/>
              </a:ext>
            </a:extLst>
          </p:cNvPr>
          <p:cNvSpPr/>
          <p:nvPr/>
        </p:nvSpPr>
        <p:spPr>
          <a:xfrm>
            <a:off x="2768917" y="3168016"/>
            <a:ext cx="6110288" cy="16668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3FB0E-F7C2-F949-87D9-AA752B2C1164}"/>
              </a:ext>
            </a:extLst>
          </p:cNvPr>
          <p:cNvSpPr txBox="1"/>
          <p:nvPr/>
        </p:nvSpPr>
        <p:spPr>
          <a:xfrm>
            <a:off x="4508870" y="4834890"/>
            <a:ext cx="2670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Gene- or genome-wide association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06623-258F-4C42-A9AA-F868425AA507}"/>
              </a:ext>
            </a:extLst>
          </p:cNvPr>
          <p:cNvSpPr txBox="1"/>
          <p:nvPr/>
        </p:nvSpPr>
        <p:spPr>
          <a:xfrm>
            <a:off x="4961447" y="3920490"/>
            <a:ext cx="614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err="1"/>
              <a:t>eQTLs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599747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3BE8-9A29-7600-7D5B-D5F49BDC1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Regulation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023F3-9494-9B0E-76C1-88C8D527D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732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E29F-4DEF-5247-9308-9D16E11A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variants outside of the protein-coding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FABC1-C216-334A-89A6-81EDC3CD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39859"/>
            <a:ext cx="8229600" cy="26177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“easiest” (still very difficult) disease variants to understand are those that occur in the protein-coding region of a gene.</a:t>
            </a:r>
          </a:p>
          <a:p>
            <a:r>
              <a:rPr lang="en-US" dirty="0"/>
              <a:t>But MOST disease-associated variants do not occur in the protein-coding region.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51FF0-F77D-6749-849D-1B575BFB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75" y="3827329"/>
            <a:ext cx="6851650" cy="2298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5962A-84B1-9143-99CC-8C7428540C3F}"/>
              </a:ext>
            </a:extLst>
          </p:cNvPr>
          <p:cNvSpPr txBox="1"/>
          <p:nvPr/>
        </p:nvSpPr>
        <p:spPr>
          <a:xfrm>
            <a:off x="9521824" y="4238081"/>
            <a:ext cx="2670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&lt;5% of diseases are </a:t>
            </a:r>
          </a:p>
          <a:p>
            <a:r>
              <a:rPr lang="en-US" b="1" dirty="0"/>
              <a:t>Mendelian</a:t>
            </a:r>
          </a:p>
          <a:p>
            <a:endParaRPr lang="en-US" b="1" dirty="0"/>
          </a:p>
          <a:p>
            <a:r>
              <a:rPr lang="en-US" b="1" dirty="0"/>
              <a:t>About 33% of Mendelian diseases have variants in protein-coding regions.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3B23E-705A-0B49-AD21-529756F6F3CF}"/>
              </a:ext>
            </a:extLst>
          </p:cNvPr>
          <p:cNvSpPr txBox="1"/>
          <p:nvPr/>
        </p:nvSpPr>
        <p:spPr>
          <a:xfrm>
            <a:off x="150288" y="4063815"/>
            <a:ext cx="25198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&gt;95% of diseases are non-Mendelian (Complex)</a:t>
            </a:r>
          </a:p>
          <a:p>
            <a:endParaRPr lang="en-US" b="1" dirty="0"/>
          </a:p>
          <a:p>
            <a:r>
              <a:rPr lang="en-US" b="1" dirty="0"/>
              <a:t>About 6% of complex disease variants are in protein-coding regions.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8CE59-4B69-954C-A55A-ACC2573D50E0}"/>
              </a:ext>
            </a:extLst>
          </p:cNvPr>
          <p:cNvSpPr txBox="1"/>
          <p:nvPr/>
        </p:nvSpPr>
        <p:spPr>
          <a:xfrm>
            <a:off x="4772561" y="6080446"/>
            <a:ext cx="2646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www.ncbi.nlm.nih.gov</a:t>
            </a:r>
            <a:r>
              <a:rPr lang="en-US" sz="800" dirty="0"/>
              <a:t>/</a:t>
            </a:r>
            <a:r>
              <a:rPr lang="en-US" sz="800" dirty="0" err="1"/>
              <a:t>pmc</a:t>
            </a:r>
            <a:r>
              <a:rPr lang="en-US" sz="800" dirty="0"/>
              <a:t>/articles/PMC4480828/</a:t>
            </a:r>
          </a:p>
        </p:txBody>
      </p:sp>
    </p:spTree>
    <p:extLst>
      <p:ext uri="{BB962C8B-B14F-4D97-AF65-F5344CB8AC3E}">
        <p14:creationId xmlns:p14="http://schemas.microsoft.com/office/powerpoint/2010/main" val="56431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B3A5-1B4E-C047-A8D4-90305B7A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often involves change in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ED44D-D934-2641-B311-48BD0174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9066" y="601239"/>
            <a:ext cx="7810658" cy="2576302"/>
          </a:xfrm>
        </p:spPr>
        <p:txBody>
          <a:bodyPr>
            <a:normAutofit/>
          </a:bodyPr>
          <a:lstStyle/>
          <a:p>
            <a:r>
              <a:rPr lang="en-US" dirty="0"/>
              <a:t>One kind of non-protein-coding variant are gene regulatory variants.</a:t>
            </a:r>
          </a:p>
          <a:p>
            <a:r>
              <a:rPr lang="en-US" dirty="0"/>
              <a:t>Understanding how genes are regulated can lead to novel insights about disease.</a:t>
            </a:r>
          </a:p>
        </p:txBody>
      </p:sp>
      <p:pic>
        <p:nvPicPr>
          <p:cNvPr id="15362" name="Picture 2" descr="Image result for Gene expression in disease">
            <a:extLst>
              <a:ext uri="{FF2B5EF4-FFF2-40B4-BE49-F238E27FC236}">
                <a16:creationId xmlns:a16="http://schemas.microsoft.com/office/drawing/2014/main" id="{34EB4BF4-B5E8-254F-B055-CC492D64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585" y="2964306"/>
            <a:ext cx="5774830" cy="329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64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5208" y="1565911"/>
            <a:ext cx="7994142" cy="14356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”central dogma” of molecular biology shows the derivation of RNA from DNA and Protein from RNA.  </a:t>
            </a:r>
          </a:p>
        </p:txBody>
      </p:sp>
      <p:pic>
        <p:nvPicPr>
          <p:cNvPr id="2050" name="Picture 2" descr="https://cdn.kastatic.org/ka-perseus-images/2b597889d05bc601803a3b4d9ec5ccd5e7b8d3af.png">
            <a:extLst>
              <a:ext uri="{FF2B5EF4-FFF2-40B4-BE49-F238E27FC236}">
                <a16:creationId xmlns:a16="http://schemas.microsoft.com/office/drawing/2014/main" id="{261B7F71-0372-B84D-939E-C8EF4671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419618"/>
            <a:ext cx="5068639" cy="207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9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5208" y="1537855"/>
            <a:ext cx="7994142" cy="1806564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For RNA to be produced from DNA, you need activating Transcription Factors (TFs) to bind to DNA.</a:t>
            </a:r>
            <a:endParaRPr lang="en-US" dirty="0"/>
          </a:p>
        </p:txBody>
      </p:sp>
      <p:pic>
        <p:nvPicPr>
          <p:cNvPr id="2050" name="Picture 2" descr="https://cdn.kastatic.org/ka-perseus-images/2b597889d05bc601803a3b4d9ec5ccd5e7b8d3af.png">
            <a:extLst>
              <a:ext uri="{FF2B5EF4-FFF2-40B4-BE49-F238E27FC236}">
                <a16:creationId xmlns:a16="http://schemas.microsoft.com/office/drawing/2014/main" id="{261B7F71-0372-B84D-939E-C8EF4671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419618"/>
            <a:ext cx="5068639" cy="207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EB307-6DD6-2A49-8F42-F4FCA566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874" y="3680311"/>
            <a:ext cx="4422254" cy="1548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ADD28-75D4-6043-AFF4-90DDF0E0D5C9}"/>
              </a:ext>
            </a:extLst>
          </p:cNvPr>
          <p:cNvCxnSpPr/>
          <p:nvPr/>
        </p:nvCxnSpPr>
        <p:spPr>
          <a:xfrm flipV="1">
            <a:off x="5739384" y="3680311"/>
            <a:ext cx="594360" cy="6516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ED40B4-4A64-964C-ABE4-FE5925E8AD92}"/>
              </a:ext>
            </a:extLst>
          </p:cNvPr>
          <p:cNvCxnSpPr>
            <a:cxnSpLocks/>
          </p:cNvCxnSpPr>
          <p:nvPr/>
        </p:nvCxnSpPr>
        <p:spPr>
          <a:xfrm>
            <a:off x="5739384" y="4331971"/>
            <a:ext cx="594360" cy="7589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744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TFs bind?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338128"/>
            <a:ext cx="8821882" cy="22714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makes a TF bind to some places in DNA but not other places?</a:t>
            </a:r>
          </a:p>
          <a:p>
            <a:r>
              <a:rPr lang="en-US" dirty="0"/>
              <a:t>Many TFs bind specific DNA sequences, which can be represented by DNA sequence motifs.</a:t>
            </a:r>
          </a:p>
          <a:p>
            <a:r>
              <a:rPr lang="en-US" dirty="0"/>
              <a:t>If this motif sequence is destroyed with a mutation, it may stop a TF from binding DNA</a:t>
            </a:r>
          </a:p>
        </p:txBody>
      </p:sp>
      <p:pic>
        <p:nvPicPr>
          <p:cNvPr id="5" name="Picture 4" descr="mage result for protein structure">
            <a:extLst>
              <a:ext uri="{FF2B5EF4-FFF2-40B4-BE49-F238E27FC236}">
                <a16:creationId xmlns:a16="http://schemas.microsoft.com/office/drawing/2014/main" id="{5B74BB1F-F824-994A-9507-C3D6124C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086" y="3609595"/>
            <a:ext cx="1251119" cy="125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BB3683-361C-FA42-9D48-50C0FDA6846D}"/>
              </a:ext>
            </a:extLst>
          </p:cNvPr>
          <p:cNvCxnSpPr>
            <a:cxnSpLocks/>
          </p:cNvCxnSpPr>
          <p:nvPr/>
        </p:nvCxnSpPr>
        <p:spPr>
          <a:xfrm>
            <a:off x="7676482" y="4599531"/>
            <a:ext cx="1709591" cy="26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F6CF26-49EB-A544-99ED-789F1C16CF72}"/>
              </a:ext>
            </a:extLst>
          </p:cNvPr>
          <p:cNvSpPr/>
          <p:nvPr/>
        </p:nvSpPr>
        <p:spPr>
          <a:xfrm>
            <a:off x="8312809" y="4513830"/>
            <a:ext cx="1007162" cy="155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9475EC-31B1-0F48-9374-DF51620FC35D}"/>
              </a:ext>
            </a:extLst>
          </p:cNvPr>
          <p:cNvCxnSpPr>
            <a:cxnSpLocks/>
          </p:cNvCxnSpPr>
          <p:nvPr/>
        </p:nvCxnSpPr>
        <p:spPr>
          <a:xfrm>
            <a:off x="7676482" y="5597603"/>
            <a:ext cx="1709591" cy="26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B0CAFB2-430F-1144-87F8-4E8FE284A7F4}"/>
              </a:ext>
            </a:extLst>
          </p:cNvPr>
          <p:cNvSpPr/>
          <p:nvPr/>
        </p:nvSpPr>
        <p:spPr>
          <a:xfrm>
            <a:off x="8312809" y="5511902"/>
            <a:ext cx="1007162" cy="155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3EDD08-5BA3-B64D-B14C-60DA6FB26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977" y="3710796"/>
            <a:ext cx="4280225" cy="213317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3106CD-DD64-CA4A-92D7-1C3B55A234BF}"/>
              </a:ext>
            </a:extLst>
          </p:cNvPr>
          <p:cNvCxnSpPr>
            <a:cxnSpLocks/>
          </p:cNvCxnSpPr>
          <p:nvPr/>
        </p:nvCxnSpPr>
        <p:spPr>
          <a:xfrm>
            <a:off x="7924800" y="5597603"/>
            <a:ext cx="127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45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4604-0AD8-EC45-8E79-A072BA73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*which* mutations?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505C-90C8-8447-807B-54B50AB3A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39859"/>
            <a:ext cx="8229600" cy="35067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an astronomical number of mutations that are possible in the genome!</a:t>
            </a:r>
          </a:p>
          <a:p>
            <a:r>
              <a:rPr lang="en-US" dirty="0"/>
              <a:t>How do we know which ones influence TF binding? How do we narrow it down?</a:t>
            </a:r>
          </a:p>
          <a:p>
            <a:r>
              <a:rPr lang="en-US" dirty="0"/>
              <a:t>First we identify which parts of the genome are bound by a given transcription factor: </a:t>
            </a:r>
            <a:r>
              <a:rPr lang="en-US" dirty="0" err="1"/>
              <a:t>ChIP</a:t>
            </a:r>
            <a:r>
              <a:rPr lang="en-US" dirty="0"/>
              <a:t>-seq.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AF98D-F8D5-3840-A942-36D3D220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66" y="4775201"/>
            <a:ext cx="7340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72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0F48-DED0-CDF9-52C0-95CF9ECBE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regulatory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0B380-B2AA-13EF-1117-91B82EFC4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locations of bound TFs, what can you do with that information?</a:t>
            </a:r>
          </a:p>
          <a:p>
            <a:pPr lvl="1"/>
            <a:r>
              <a:rPr lang="en-US" dirty="0"/>
              <a:t>Models of TF binding</a:t>
            </a:r>
          </a:p>
          <a:p>
            <a:pPr lvl="1"/>
            <a:r>
              <a:rPr lang="en-US" dirty="0"/>
              <a:t>Identifying allele-biased binding</a:t>
            </a:r>
          </a:p>
          <a:p>
            <a:pPr lvl="1"/>
            <a:r>
              <a:rPr lang="en-US" dirty="0"/>
              <a:t>Identifying effects of binding</a:t>
            </a:r>
          </a:p>
        </p:txBody>
      </p:sp>
    </p:spTree>
    <p:extLst>
      <p:ext uri="{BB962C8B-B14F-4D97-AF65-F5344CB8AC3E}">
        <p14:creationId xmlns:p14="http://schemas.microsoft.com/office/powerpoint/2010/main" val="3092670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8E9D-DEBC-FEFF-3AD0-F5E32015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TF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D4125-AFAD-67DE-A767-9CD4ED757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9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8ABE-BA47-4749-812E-F603F87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35786-8D73-4042-8813-375E7034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Belle preaches at you about why Bioinformatics is important</a:t>
            </a:r>
          </a:p>
          <a:p>
            <a:r>
              <a:rPr lang="en-US" dirty="0"/>
              <a:t>Belle tells you a bit about her research</a:t>
            </a:r>
          </a:p>
          <a:p>
            <a:r>
              <a:rPr lang="en-US" dirty="0"/>
              <a:t>Programming with R</a:t>
            </a:r>
          </a:p>
          <a:p>
            <a:pPr lvl="1"/>
            <a:r>
              <a:rPr lang="en-US" dirty="0"/>
              <a:t>Analyzing Biology Data</a:t>
            </a:r>
          </a:p>
          <a:p>
            <a:pPr lvl="1"/>
            <a:r>
              <a:rPr lang="en-US" dirty="0"/>
              <a:t>Writing Functions</a:t>
            </a:r>
          </a:p>
          <a:p>
            <a:pPr lvl="1"/>
            <a:r>
              <a:rPr lang="en-US" dirty="0"/>
              <a:t>Using For Loops to Analyze Multiple Data Sets</a:t>
            </a:r>
          </a:p>
          <a:p>
            <a:r>
              <a:rPr lang="en-US" dirty="0"/>
              <a:t>Getting Programming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07F76-D246-CE4F-A898-EAE7D466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5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B50E-3BDF-0246-BA80-EEF5AAEF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TF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37D9-BDC8-AA46-8736-47AEE2D84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39859"/>
            <a:ext cx="8229600" cy="17795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can compare bound sequences to unbound sequences and look for differences.</a:t>
            </a:r>
          </a:p>
          <a:p>
            <a:r>
              <a:rPr lang="en-US" dirty="0"/>
              <a:t>Can you determine any patterns from the data below?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9C7A-3F40-F04D-9B5F-C83A18D324BB}"/>
              </a:ext>
            </a:extLst>
          </p:cNvPr>
          <p:cNvSpPr txBox="1"/>
          <p:nvPr/>
        </p:nvSpPr>
        <p:spPr>
          <a:xfrm>
            <a:off x="2451101" y="2933701"/>
            <a:ext cx="1944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&gt;BoundSequence1</a:t>
            </a:r>
          </a:p>
          <a:p>
            <a:r>
              <a:rPr lang="en-US" dirty="0"/>
              <a:t>AAAAAAACGA</a:t>
            </a:r>
          </a:p>
          <a:p>
            <a:r>
              <a:rPr lang="en-US" dirty="0"/>
              <a:t>&gt;BoundSequence2</a:t>
            </a:r>
          </a:p>
          <a:p>
            <a:r>
              <a:rPr lang="en-US" dirty="0"/>
              <a:t>AAAATAAAAA</a:t>
            </a:r>
          </a:p>
          <a:p>
            <a:r>
              <a:rPr lang="en-US" dirty="0"/>
              <a:t>&gt;BoundSequence3</a:t>
            </a:r>
          </a:p>
          <a:p>
            <a:r>
              <a:rPr lang="en-US" dirty="0"/>
              <a:t>AAAAAAACAA</a:t>
            </a:r>
          </a:p>
          <a:p>
            <a:r>
              <a:rPr lang="en-US" dirty="0"/>
              <a:t>&gt;BoundSequence4</a:t>
            </a:r>
          </a:p>
          <a:p>
            <a:r>
              <a:rPr lang="en-US" dirty="0"/>
              <a:t>AATAAAAAAG</a:t>
            </a:r>
          </a:p>
          <a:p>
            <a:r>
              <a:rPr lang="en-US" dirty="0"/>
              <a:t>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E4DEB-5A68-0F4F-808A-FCFC57B042AC}"/>
              </a:ext>
            </a:extLst>
          </p:cNvPr>
          <p:cNvSpPr txBox="1"/>
          <p:nvPr/>
        </p:nvSpPr>
        <p:spPr>
          <a:xfrm>
            <a:off x="6451600" y="2933700"/>
            <a:ext cx="22108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&gt;UnboundSequence1</a:t>
            </a:r>
          </a:p>
          <a:p>
            <a:r>
              <a:rPr lang="en-US" dirty="0"/>
              <a:t>GGGGGGGGGG</a:t>
            </a:r>
          </a:p>
          <a:p>
            <a:r>
              <a:rPr lang="en-US" dirty="0"/>
              <a:t>&gt;UnoundSequence2</a:t>
            </a:r>
          </a:p>
          <a:p>
            <a:r>
              <a:rPr lang="en-US" dirty="0"/>
              <a:t>AAAAGAAAAA</a:t>
            </a:r>
          </a:p>
          <a:p>
            <a:r>
              <a:rPr lang="en-US" dirty="0"/>
              <a:t>&gt;UnoundSequence3</a:t>
            </a:r>
          </a:p>
          <a:p>
            <a:r>
              <a:rPr lang="en-US" dirty="0"/>
              <a:t>AGAAGGATAG</a:t>
            </a:r>
          </a:p>
          <a:p>
            <a:r>
              <a:rPr lang="en-US" dirty="0"/>
              <a:t>&gt;UnoundSequence4</a:t>
            </a:r>
          </a:p>
          <a:p>
            <a:r>
              <a:rPr lang="en-US" dirty="0"/>
              <a:t>TTAGGATTGAT</a:t>
            </a:r>
          </a:p>
          <a:p>
            <a:r>
              <a:rPr lang="en-US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425752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33C9-2CF7-B44C-830D-7C2800FA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do it manually– Use Bioinformatics!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9126C-8207-A448-8A09-50059407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39859"/>
            <a:ext cx="8229600" cy="28336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 course, visually inspecting sequences is unlikely to detect real patterns.  And if it does, it’s extremely time-consuming!</a:t>
            </a:r>
          </a:p>
          <a:p>
            <a:r>
              <a:rPr lang="en-US" dirty="0"/>
              <a:t>Instead, we use math!</a:t>
            </a:r>
          </a:p>
          <a:p>
            <a:r>
              <a:rPr lang="en-US" dirty="0"/>
              <a:t>From input data, we can create a model called a support vector machine.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1D16F-7EEE-5346-8B11-6B013F1B119F}"/>
              </a:ext>
            </a:extLst>
          </p:cNvPr>
          <p:cNvSpPr/>
          <p:nvPr/>
        </p:nvSpPr>
        <p:spPr>
          <a:xfrm>
            <a:off x="1638300" y="4064000"/>
            <a:ext cx="24765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 Sequences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BFC8D9-59D6-CA4D-BC3C-C18352096D70}"/>
              </a:ext>
            </a:extLst>
          </p:cNvPr>
          <p:cNvSpPr/>
          <p:nvPr/>
        </p:nvSpPr>
        <p:spPr>
          <a:xfrm>
            <a:off x="1638300" y="5016499"/>
            <a:ext cx="2476500" cy="5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Unbound Sequences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60B4F44-AE22-C947-85EA-4A0A6C83345E}"/>
              </a:ext>
            </a:extLst>
          </p:cNvPr>
          <p:cNvSpPr/>
          <p:nvPr/>
        </p:nvSpPr>
        <p:spPr>
          <a:xfrm>
            <a:off x="4114800" y="4633248"/>
            <a:ext cx="368300" cy="3936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Math funny">
            <a:extLst>
              <a:ext uri="{FF2B5EF4-FFF2-40B4-BE49-F238E27FC236}">
                <a16:creationId xmlns:a16="http://schemas.microsoft.com/office/drawing/2014/main" id="{3614CF43-B7DC-9041-B2FE-C22F8C0CF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1" y="3992367"/>
            <a:ext cx="3024903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DA82E-01DA-5142-A6C2-451DD729B03B}"/>
              </a:ext>
            </a:extLst>
          </p:cNvPr>
          <p:cNvSpPr txBox="1"/>
          <p:nvPr/>
        </p:nvSpPr>
        <p:spPr>
          <a:xfrm>
            <a:off x="5317320" y="5575300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MATH!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2A5E2-42C6-324F-83B0-EEF3E2490E15}"/>
              </a:ext>
            </a:extLst>
          </p:cNvPr>
          <p:cNvSpPr txBox="1"/>
          <p:nvPr/>
        </p:nvSpPr>
        <p:spPr>
          <a:xfrm>
            <a:off x="2289755" y="5694167"/>
            <a:ext cx="11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Data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11A401F-5F80-6A49-BCD7-6E1D536EC726}"/>
              </a:ext>
            </a:extLst>
          </p:cNvPr>
          <p:cNvSpPr/>
          <p:nvPr/>
        </p:nvSpPr>
        <p:spPr>
          <a:xfrm>
            <a:off x="7508003" y="4646416"/>
            <a:ext cx="368300" cy="3936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Image result for support vector machine">
            <a:extLst>
              <a:ext uri="{FF2B5EF4-FFF2-40B4-BE49-F238E27FC236}">
                <a16:creationId xmlns:a16="http://schemas.microsoft.com/office/drawing/2014/main" id="{576DF512-AD9A-DD4D-9761-0B435B8E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525" y="4222535"/>
            <a:ext cx="2419350" cy="124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03CBF7-B886-F248-A761-AA3EA6EEE921}"/>
              </a:ext>
            </a:extLst>
          </p:cNvPr>
          <p:cNvSpPr txBox="1"/>
          <p:nvPr/>
        </p:nvSpPr>
        <p:spPr>
          <a:xfrm>
            <a:off x="7551157" y="5694167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 of TF binding</a:t>
            </a:r>
          </a:p>
        </p:txBody>
      </p:sp>
    </p:spTree>
    <p:extLst>
      <p:ext uri="{BB962C8B-B14F-4D97-AF65-F5344CB8AC3E}">
        <p14:creationId xmlns:p14="http://schemas.microsoft.com/office/powerpoint/2010/main" val="2347928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8730-CEBD-9740-BD72-C828860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E431E-D6D9-804E-BF5C-5BAB29CC5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785905"/>
            <a:ext cx="8229600" cy="2414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mathematical model can then be used to compare new sequences and determine how likely it is a TF would bind them.</a:t>
            </a:r>
          </a:p>
          <a:p>
            <a:r>
              <a:rPr lang="en-US" dirty="0"/>
              <a:t>This is one way of determining how a regulatory variant might impact TF binding. This, specifically, is a Support Vector Machine (SVM).</a:t>
            </a:r>
          </a:p>
        </p:txBody>
      </p:sp>
      <p:pic>
        <p:nvPicPr>
          <p:cNvPr id="4098" name="Picture 2" descr="https://appliedmachinelearning.files.wordpress.com/2017/03/svm_logo1.png?w=392">
            <a:extLst>
              <a:ext uri="{FF2B5EF4-FFF2-40B4-BE49-F238E27FC236}">
                <a16:creationId xmlns:a16="http://schemas.microsoft.com/office/drawing/2014/main" id="{9961EB94-30C1-1C41-943F-BD4A7718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62" y="3009901"/>
            <a:ext cx="3128138" cy="29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B899C4-679A-E346-9527-E1B9A611BA2D}"/>
              </a:ext>
            </a:extLst>
          </p:cNvPr>
          <p:cNvSpPr txBox="1"/>
          <p:nvPr/>
        </p:nvSpPr>
        <p:spPr>
          <a:xfrm>
            <a:off x="6553201" y="588010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Unbound sequences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EA326-5112-AE47-967F-A4673CCF60C4}"/>
              </a:ext>
            </a:extLst>
          </p:cNvPr>
          <p:cNvSpPr txBox="1"/>
          <p:nvPr/>
        </p:nvSpPr>
        <p:spPr>
          <a:xfrm>
            <a:off x="8546908" y="3143252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 Sequences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AA11E5-ADD1-0642-B241-5C4415333A1A}"/>
              </a:ext>
            </a:extLst>
          </p:cNvPr>
          <p:cNvSpPr/>
          <p:nvPr/>
        </p:nvSpPr>
        <p:spPr>
          <a:xfrm>
            <a:off x="2247397" y="332791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Do these two sequences fall on</a:t>
            </a:r>
            <a:br>
              <a:rPr lang="en-US" dirty="0"/>
            </a:br>
            <a:r>
              <a:rPr lang="en-US" dirty="0"/>
              <a:t>different sides of the dividing line?</a:t>
            </a:r>
          </a:p>
          <a:p>
            <a:endParaRPr lang="en-US" dirty="0"/>
          </a:p>
          <a:p>
            <a:r>
              <a:rPr lang="en-US" dirty="0"/>
              <a:t>&gt;</a:t>
            </a:r>
            <a:r>
              <a:rPr lang="en-US" dirty="0" err="1"/>
              <a:t>NativeSequence</a:t>
            </a:r>
            <a:endParaRPr lang="en-US" dirty="0"/>
          </a:p>
          <a:p>
            <a:r>
              <a:rPr lang="en-US" dirty="0"/>
              <a:t>GATTACA</a:t>
            </a:r>
          </a:p>
          <a:p>
            <a:endParaRPr lang="en-US" dirty="0"/>
          </a:p>
          <a:p>
            <a:r>
              <a:rPr lang="en-US" dirty="0"/>
              <a:t>&gt;</a:t>
            </a:r>
            <a:r>
              <a:rPr lang="en-US" dirty="0" err="1"/>
              <a:t>MutantSequence</a:t>
            </a:r>
            <a:endParaRPr lang="en-US" dirty="0"/>
          </a:p>
          <a:p>
            <a:r>
              <a:rPr lang="en-US" dirty="0"/>
              <a:t>CATTACA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0550582-0441-A749-ADA6-87EBF88B6D60}"/>
              </a:ext>
            </a:extLst>
          </p:cNvPr>
          <p:cNvCxnSpPr/>
          <p:nvPr/>
        </p:nvCxnSpPr>
        <p:spPr>
          <a:xfrm>
            <a:off x="3949700" y="5359400"/>
            <a:ext cx="3314700" cy="27684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206415F-4F5D-2A48-957C-68889819280E}"/>
              </a:ext>
            </a:extLst>
          </p:cNvPr>
          <p:cNvCxnSpPr/>
          <p:nvPr/>
        </p:nvCxnSpPr>
        <p:spPr>
          <a:xfrm flipV="1">
            <a:off x="3860800" y="3512584"/>
            <a:ext cx="4495800" cy="103401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728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8730-CEBD-9740-BD72-C828860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3C82401-2993-37FB-FEF6-D54FD7D8C5FC}"/>
              </a:ext>
            </a:extLst>
          </p:cNvPr>
          <p:cNvSpPr txBox="1">
            <a:spLocks/>
          </p:cNvSpPr>
          <p:nvPr/>
        </p:nvSpPr>
        <p:spPr>
          <a:xfrm>
            <a:off x="1884759" y="3752850"/>
            <a:ext cx="2468166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/>
              <a:t>Sequence representation models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5785D67-21A4-D716-DACD-27F8FC059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65" b="2468"/>
          <a:stretch/>
        </p:blipFill>
        <p:spPr>
          <a:xfrm>
            <a:off x="2211267" y="652464"/>
            <a:ext cx="7608279" cy="308741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702B7E-4CA4-A5F5-9F79-DABC9D2F9A8A}"/>
              </a:ext>
            </a:extLst>
          </p:cNvPr>
          <p:cNvSpPr txBox="1">
            <a:spLocks/>
          </p:cNvSpPr>
          <p:nvPr/>
        </p:nvSpPr>
        <p:spPr>
          <a:xfrm>
            <a:off x="4691986" y="3752851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an SVM, sequence is projected into multi-dimensional space in an attempt to separate bound and unbound sequences.</a:t>
            </a:r>
          </a:p>
          <a:p>
            <a:r>
              <a:rPr lang="en-US" sz="2000" dirty="0"/>
              <a:t>There are other models which are more interpretable visually, including motif-finding algorithms and sequence-based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3416225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E646D-D963-01A7-AE96-43DA46A4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Allele-biased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7E4F2-C385-C582-F4E4-8F9C79265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18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DB 1r36 EBI.jpg">
            <a:extLst>
              <a:ext uri="{FF2B5EF4-FFF2-40B4-BE49-F238E27FC236}">
                <a16:creationId xmlns:a16="http://schemas.microsoft.com/office/drawing/2014/main" id="{859DDE9C-FE82-1B44-8337-5525441E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91253" y="2822229"/>
            <a:ext cx="1571625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60281-AD06-094F-9AA9-79B50727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659" y="126297"/>
            <a:ext cx="7379773" cy="611168"/>
          </a:xfrm>
        </p:spPr>
        <p:txBody>
          <a:bodyPr>
            <a:normAutofit/>
          </a:bodyPr>
          <a:lstStyle/>
          <a:p>
            <a:r>
              <a:rPr lang="en-US" dirty="0"/>
              <a:t>Allele-biased binding</a:t>
            </a:r>
          </a:p>
        </p:txBody>
      </p:sp>
      <p:pic>
        <p:nvPicPr>
          <p:cNvPr id="45" name="Picture 2" descr="DB 1r36 EBI.jpg">
            <a:extLst>
              <a:ext uri="{FF2B5EF4-FFF2-40B4-BE49-F238E27FC236}">
                <a16:creationId xmlns:a16="http://schemas.microsoft.com/office/drawing/2014/main" id="{8D1007B5-852F-A943-A633-985C16A0E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53" y="1847215"/>
            <a:ext cx="1571625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198AE1-D87C-CF41-96F7-F7A829281747}"/>
              </a:ext>
            </a:extLst>
          </p:cNvPr>
          <p:cNvCxnSpPr/>
          <p:nvPr/>
        </p:nvCxnSpPr>
        <p:spPr>
          <a:xfrm flipV="1">
            <a:off x="2023056" y="2635046"/>
            <a:ext cx="1114668" cy="82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316C0E9-3CE3-0C44-8C5D-F392B06ED683}"/>
              </a:ext>
            </a:extLst>
          </p:cNvPr>
          <p:cNvCxnSpPr/>
          <p:nvPr/>
        </p:nvCxnSpPr>
        <p:spPr>
          <a:xfrm flipV="1">
            <a:off x="2019731" y="3138740"/>
            <a:ext cx="1114668" cy="82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C48D73-2AC6-5845-8291-1174FA869DFC}"/>
              </a:ext>
            </a:extLst>
          </p:cNvPr>
          <p:cNvCxnSpPr>
            <a:cxnSpLocks/>
          </p:cNvCxnSpPr>
          <p:nvPr/>
        </p:nvCxnSpPr>
        <p:spPr>
          <a:xfrm>
            <a:off x="2511481" y="3137367"/>
            <a:ext cx="65585" cy="25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372AF8D-CE59-5F4C-B87E-66FC138E5494}"/>
              </a:ext>
            </a:extLst>
          </p:cNvPr>
          <p:cNvSpPr/>
          <p:nvPr/>
        </p:nvSpPr>
        <p:spPr>
          <a:xfrm>
            <a:off x="4083105" y="1584184"/>
            <a:ext cx="1983260" cy="2437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72211E-A310-B64A-93FE-FF1149798AE8}"/>
              </a:ext>
            </a:extLst>
          </p:cNvPr>
          <p:cNvSpPr/>
          <p:nvPr/>
        </p:nvSpPr>
        <p:spPr>
          <a:xfrm>
            <a:off x="1739731" y="1581541"/>
            <a:ext cx="1983260" cy="2437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0A5F91-DAAE-CB4A-9714-10F737D736E6}"/>
              </a:ext>
            </a:extLst>
          </p:cNvPr>
          <p:cNvSpPr txBox="1"/>
          <p:nvPr/>
        </p:nvSpPr>
        <p:spPr>
          <a:xfrm>
            <a:off x="1801961" y="1632218"/>
            <a:ext cx="12234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In-vivo binding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1E6E46-80EA-2548-BE75-0E989E37222A}"/>
              </a:ext>
            </a:extLst>
          </p:cNvPr>
          <p:cNvSpPr txBox="1"/>
          <p:nvPr/>
        </p:nvSpPr>
        <p:spPr>
          <a:xfrm>
            <a:off x="4200117" y="1617190"/>
            <a:ext cx="12207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ChIP-seq</a:t>
            </a:r>
            <a:r>
              <a:rPr lang="en-US" sz="1350" dirty="0"/>
              <a:t> reads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5BD4116-F159-014B-BE65-0A6F1EE3D34A}"/>
              </a:ext>
            </a:extLst>
          </p:cNvPr>
          <p:cNvCxnSpPr>
            <a:cxnSpLocks/>
          </p:cNvCxnSpPr>
          <p:nvPr/>
        </p:nvCxnSpPr>
        <p:spPr>
          <a:xfrm>
            <a:off x="4142449" y="1957423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B3E16EE-E972-694D-A801-864F95C49D43}"/>
              </a:ext>
            </a:extLst>
          </p:cNvPr>
          <p:cNvCxnSpPr>
            <a:cxnSpLocks/>
          </p:cNvCxnSpPr>
          <p:nvPr/>
        </p:nvCxnSpPr>
        <p:spPr>
          <a:xfrm>
            <a:off x="4314416" y="234501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07FAAB6-E166-B342-A334-462C5EB76BC8}"/>
              </a:ext>
            </a:extLst>
          </p:cNvPr>
          <p:cNvCxnSpPr>
            <a:cxnSpLocks/>
          </p:cNvCxnSpPr>
          <p:nvPr/>
        </p:nvCxnSpPr>
        <p:spPr>
          <a:xfrm>
            <a:off x="4701821" y="2103646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D4EC27C-B50E-4F40-A23B-BF054E3D683F}"/>
              </a:ext>
            </a:extLst>
          </p:cNvPr>
          <p:cNvCxnSpPr>
            <a:cxnSpLocks/>
          </p:cNvCxnSpPr>
          <p:nvPr/>
        </p:nvCxnSpPr>
        <p:spPr>
          <a:xfrm>
            <a:off x="5104474" y="262414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4C6F3E-1ACB-4748-A632-036E16A0FBA0}"/>
              </a:ext>
            </a:extLst>
          </p:cNvPr>
          <p:cNvCxnSpPr>
            <a:cxnSpLocks/>
          </p:cNvCxnSpPr>
          <p:nvPr/>
        </p:nvCxnSpPr>
        <p:spPr>
          <a:xfrm>
            <a:off x="4149137" y="3445464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E2EDB57-3343-E34C-8583-4F2C464F2122}"/>
              </a:ext>
            </a:extLst>
          </p:cNvPr>
          <p:cNvCxnSpPr>
            <a:cxnSpLocks/>
          </p:cNvCxnSpPr>
          <p:nvPr/>
        </p:nvCxnSpPr>
        <p:spPr>
          <a:xfrm>
            <a:off x="4413925" y="2830274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E619809-23FE-1E47-8431-CAAE88536B8E}"/>
              </a:ext>
            </a:extLst>
          </p:cNvPr>
          <p:cNvCxnSpPr>
            <a:cxnSpLocks/>
          </p:cNvCxnSpPr>
          <p:nvPr/>
        </p:nvCxnSpPr>
        <p:spPr>
          <a:xfrm>
            <a:off x="5275034" y="2115034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5BAACF8-9A0F-9C4C-A360-9AE1355C119E}"/>
              </a:ext>
            </a:extLst>
          </p:cNvPr>
          <p:cNvCxnSpPr>
            <a:cxnSpLocks/>
          </p:cNvCxnSpPr>
          <p:nvPr/>
        </p:nvCxnSpPr>
        <p:spPr>
          <a:xfrm>
            <a:off x="4565175" y="254443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3D397FD-6B9A-614D-8BA8-AC134CE664B0}"/>
              </a:ext>
            </a:extLst>
          </p:cNvPr>
          <p:cNvGrpSpPr/>
          <p:nvPr/>
        </p:nvGrpSpPr>
        <p:grpSpPr>
          <a:xfrm>
            <a:off x="4812258" y="2345018"/>
            <a:ext cx="372914" cy="0"/>
            <a:chOff x="4773965" y="3422904"/>
            <a:chExt cx="497219" cy="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1D44D7E-59C2-7F49-B4C7-77EA2127A7AE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8AFA6BA-69EC-9448-AF05-97E6AB5A6AB6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5B7D4F9-0047-E246-82C7-39AC1CF50D42}"/>
              </a:ext>
            </a:extLst>
          </p:cNvPr>
          <p:cNvGrpSpPr/>
          <p:nvPr/>
        </p:nvGrpSpPr>
        <p:grpSpPr>
          <a:xfrm>
            <a:off x="5187105" y="3135755"/>
            <a:ext cx="372914" cy="0"/>
            <a:chOff x="4773965" y="3422904"/>
            <a:chExt cx="497219" cy="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D6DBD34-BC56-D244-AF81-C0E826FD3A76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25C3876-122B-A84B-A04F-437256D5FAF0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8095548-9FA8-0E44-9F70-3102FD8FDB22}"/>
              </a:ext>
            </a:extLst>
          </p:cNvPr>
          <p:cNvGrpSpPr/>
          <p:nvPr/>
        </p:nvGrpSpPr>
        <p:grpSpPr>
          <a:xfrm>
            <a:off x="4460574" y="3657829"/>
            <a:ext cx="372914" cy="0"/>
            <a:chOff x="4773965" y="3422904"/>
            <a:chExt cx="497219" cy="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53DD29A-6C0D-9B44-AC2A-C10235F54D0E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E164675-A8FB-5C48-857E-6816EE30295D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1BC014-85D2-D14B-AAB2-696A742380DE}"/>
              </a:ext>
            </a:extLst>
          </p:cNvPr>
          <p:cNvGrpSpPr/>
          <p:nvPr/>
        </p:nvGrpSpPr>
        <p:grpSpPr>
          <a:xfrm>
            <a:off x="5221960" y="3753593"/>
            <a:ext cx="372914" cy="0"/>
            <a:chOff x="4773965" y="3422904"/>
            <a:chExt cx="497219" cy="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5FBA40F-51CE-9944-BD59-2486EBB84129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8909B3F-A9E4-2142-9BED-52BF6E42E340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6ED01BC-6F2B-FD4F-84F8-5BC47D7922CD}"/>
              </a:ext>
            </a:extLst>
          </p:cNvPr>
          <p:cNvGrpSpPr/>
          <p:nvPr/>
        </p:nvGrpSpPr>
        <p:grpSpPr>
          <a:xfrm>
            <a:off x="4515364" y="3284037"/>
            <a:ext cx="372914" cy="0"/>
            <a:chOff x="4773965" y="3422904"/>
            <a:chExt cx="497219" cy="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9CE1275-C629-3540-B337-0150370CAFE2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5671160-8745-AD48-A310-A9E8D695DCCE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791A77D-5329-F14E-8D4C-AA399777583E}"/>
              </a:ext>
            </a:extLst>
          </p:cNvPr>
          <p:cNvGrpSpPr/>
          <p:nvPr/>
        </p:nvGrpSpPr>
        <p:grpSpPr>
          <a:xfrm>
            <a:off x="5324668" y="2841314"/>
            <a:ext cx="372914" cy="0"/>
            <a:chOff x="4773965" y="3422904"/>
            <a:chExt cx="497219" cy="0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A6D3859-2BFE-3E4D-96AB-DE57F7FC6946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5F0602-B2D0-3346-BCC3-719B3693FB1A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A7B25DE-0E0E-3C48-B065-BBECEE35FB18}"/>
              </a:ext>
            </a:extLst>
          </p:cNvPr>
          <p:cNvGrpSpPr/>
          <p:nvPr/>
        </p:nvGrpSpPr>
        <p:grpSpPr>
          <a:xfrm>
            <a:off x="4127959" y="3025933"/>
            <a:ext cx="372914" cy="0"/>
            <a:chOff x="4773965" y="3422904"/>
            <a:chExt cx="497219" cy="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B6EC648-CC43-9C42-93EB-25BC518E1241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601D06E-BDB6-9141-9E06-DB7AB426C3FF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D0193E1-A52E-E94D-9424-359D5BBF627B}"/>
              </a:ext>
            </a:extLst>
          </p:cNvPr>
          <p:cNvCxnSpPr>
            <a:cxnSpLocks/>
          </p:cNvCxnSpPr>
          <p:nvPr/>
        </p:nvCxnSpPr>
        <p:spPr>
          <a:xfrm>
            <a:off x="4731560" y="3058960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1A1C6DC-E9E0-684B-AA9F-6FD3714A40B3}"/>
              </a:ext>
            </a:extLst>
          </p:cNvPr>
          <p:cNvCxnSpPr>
            <a:cxnSpLocks/>
          </p:cNvCxnSpPr>
          <p:nvPr/>
        </p:nvCxnSpPr>
        <p:spPr>
          <a:xfrm>
            <a:off x="5427375" y="244323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A87AD2F-0221-4244-8E5A-99FB6CBB7BBC}"/>
              </a:ext>
            </a:extLst>
          </p:cNvPr>
          <p:cNvCxnSpPr>
            <a:cxnSpLocks/>
          </p:cNvCxnSpPr>
          <p:nvPr/>
        </p:nvCxnSpPr>
        <p:spPr>
          <a:xfrm>
            <a:off x="5183569" y="3431240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B94C6A-4385-634A-853F-E4DDC04EED47}"/>
              </a:ext>
            </a:extLst>
          </p:cNvPr>
          <p:cNvSpPr/>
          <p:nvPr/>
        </p:nvSpPr>
        <p:spPr>
          <a:xfrm>
            <a:off x="6581387" y="1582699"/>
            <a:ext cx="1689402" cy="2418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53E14C-7813-9145-A485-D653BA2A0A30}"/>
              </a:ext>
            </a:extLst>
          </p:cNvPr>
          <p:cNvSpPr txBox="1"/>
          <p:nvPr/>
        </p:nvSpPr>
        <p:spPr>
          <a:xfrm>
            <a:off x="6581387" y="1613716"/>
            <a:ext cx="9317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Reference </a:t>
            </a:r>
            <a:br>
              <a:rPr lang="en-US" sz="1350" dirty="0"/>
            </a:br>
            <a:r>
              <a:rPr lang="en-US" sz="1350" dirty="0"/>
              <a:t>mapping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7FA6570-F5B1-0147-AF56-0BD871C530B5}"/>
              </a:ext>
            </a:extLst>
          </p:cNvPr>
          <p:cNvCxnSpPr>
            <a:cxnSpLocks/>
          </p:cNvCxnSpPr>
          <p:nvPr/>
        </p:nvCxnSpPr>
        <p:spPr>
          <a:xfrm>
            <a:off x="6726655" y="3055387"/>
            <a:ext cx="1112408" cy="21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13E3A1F-FBEC-1B48-A78A-1206274F5D51}"/>
              </a:ext>
            </a:extLst>
          </p:cNvPr>
          <p:cNvCxnSpPr>
            <a:cxnSpLocks/>
          </p:cNvCxnSpPr>
          <p:nvPr/>
        </p:nvCxnSpPr>
        <p:spPr>
          <a:xfrm>
            <a:off x="7323005" y="272614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874D6F8-2807-B247-B841-E199C5C29D38}"/>
              </a:ext>
            </a:extLst>
          </p:cNvPr>
          <p:cNvCxnSpPr>
            <a:cxnSpLocks/>
          </p:cNvCxnSpPr>
          <p:nvPr/>
        </p:nvCxnSpPr>
        <p:spPr>
          <a:xfrm>
            <a:off x="7437305" y="259208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D0FA46F-07FD-894C-923E-7BE26E761EB5}"/>
              </a:ext>
            </a:extLst>
          </p:cNvPr>
          <p:cNvCxnSpPr>
            <a:cxnSpLocks/>
          </p:cNvCxnSpPr>
          <p:nvPr/>
        </p:nvCxnSpPr>
        <p:spPr>
          <a:xfrm>
            <a:off x="7256356" y="2484770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710B50C-9B26-2F4C-9DE1-808DC2D14A1E}"/>
              </a:ext>
            </a:extLst>
          </p:cNvPr>
          <p:cNvCxnSpPr>
            <a:cxnSpLocks/>
          </p:cNvCxnSpPr>
          <p:nvPr/>
        </p:nvCxnSpPr>
        <p:spPr>
          <a:xfrm>
            <a:off x="7382343" y="237664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7E44B56-3A61-9742-BA60-961B25076D9B}"/>
              </a:ext>
            </a:extLst>
          </p:cNvPr>
          <p:cNvCxnSpPr>
            <a:cxnSpLocks/>
          </p:cNvCxnSpPr>
          <p:nvPr/>
        </p:nvCxnSpPr>
        <p:spPr>
          <a:xfrm>
            <a:off x="7509462" y="229034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86E4C31-AEC3-3743-95BC-26A7F684BFC0}"/>
              </a:ext>
            </a:extLst>
          </p:cNvPr>
          <p:cNvCxnSpPr>
            <a:cxnSpLocks/>
          </p:cNvCxnSpPr>
          <p:nvPr/>
        </p:nvCxnSpPr>
        <p:spPr>
          <a:xfrm>
            <a:off x="7437304" y="213333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5141BB4-15DC-9B48-80FC-F8EDE958B2AA}"/>
              </a:ext>
            </a:extLst>
          </p:cNvPr>
          <p:cNvCxnSpPr>
            <a:cxnSpLocks/>
          </p:cNvCxnSpPr>
          <p:nvPr/>
        </p:nvCxnSpPr>
        <p:spPr>
          <a:xfrm>
            <a:off x="7351849" y="222833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B3EB139-2975-5A41-8749-33EDE1A9041C}"/>
              </a:ext>
            </a:extLst>
          </p:cNvPr>
          <p:cNvCxnSpPr>
            <a:cxnSpLocks/>
          </p:cNvCxnSpPr>
          <p:nvPr/>
        </p:nvCxnSpPr>
        <p:spPr>
          <a:xfrm>
            <a:off x="7466149" y="234263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DAE6F0F-70E8-4B43-9065-3DC5CD30B0A7}"/>
              </a:ext>
            </a:extLst>
          </p:cNvPr>
          <p:cNvCxnSpPr>
            <a:cxnSpLocks/>
          </p:cNvCxnSpPr>
          <p:nvPr/>
        </p:nvCxnSpPr>
        <p:spPr>
          <a:xfrm>
            <a:off x="7466149" y="291075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D685262-C07A-914F-A2CA-BDDCA8444A79}"/>
              </a:ext>
            </a:extLst>
          </p:cNvPr>
          <p:cNvCxnSpPr>
            <a:cxnSpLocks/>
          </p:cNvCxnSpPr>
          <p:nvPr/>
        </p:nvCxnSpPr>
        <p:spPr>
          <a:xfrm>
            <a:off x="7351849" y="283166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B93BDBF-FD4B-AE4E-B825-C318072CEF57}"/>
              </a:ext>
            </a:extLst>
          </p:cNvPr>
          <p:cNvCxnSpPr>
            <a:cxnSpLocks/>
          </p:cNvCxnSpPr>
          <p:nvPr/>
        </p:nvCxnSpPr>
        <p:spPr>
          <a:xfrm>
            <a:off x="7482366" y="262347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29489A4-2F6C-194C-BD81-BCDCB0ACD482}"/>
              </a:ext>
            </a:extLst>
          </p:cNvPr>
          <p:cNvGrpSpPr/>
          <p:nvPr/>
        </p:nvGrpSpPr>
        <p:grpSpPr>
          <a:xfrm>
            <a:off x="7509461" y="3137889"/>
            <a:ext cx="372914" cy="0"/>
            <a:chOff x="4773965" y="3422904"/>
            <a:chExt cx="497219" cy="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A386AAA-4E6C-244D-91D4-68817C450BDF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2677FAF-E48D-B748-AE0F-235FFA9F1878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8325812-B860-5A47-AEF1-370FEFD3A350}"/>
              </a:ext>
            </a:extLst>
          </p:cNvPr>
          <p:cNvSpPr/>
          <p:nvPr/>
        </p:nvSpPr>
        <p:spPr>
          <a:xfrm>
            <a:off x="8282005" y="1581541"/>
            <a:ext cx="2147276" cy="2415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9990F5A-B2F1-1241-A3AA-07A70783C77E}"/>
              </a:ext>
            </a:extLst>
          </p:cNvPr>
          <p:cNvSpPr txBox="1"/>
          <p:nvPr/>
        </p:nvSpPr>
        <p:spPr>
          <a:xfrm>
            <a:off x="8282006" y="1612559"/>
            <a:ext cx="12236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Mapping to </a:t>
            </a:r>
            <a:br>
              <a:rPr lang="en-US" sz="1350" dirty="0"/>
            </a:br>
            <a:r>
              <a:rPr lang="en-US" sz="1350" dirty="0"/>
              <a:t>donor genome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F071013-EA80-1A42-95A8-B2C27AB25EC3}"/>
              </a:ext>
            </a:extLst>
          </p:cNvPr>
          <p:cNvCxnSpPr>
            <a:cxnSpLocks/>
          </p:cNvCxnSpPr>
          <p:nvPr/>
        </p:nvCxnSpPr>
        <p:spPr>
          <a:xfrm>
            <a:off x="9107283" y="2947690"/>
            <a:ext cx="1112408" cy="21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5B6994-8C05-724C-AB8F-4E021BBD0105}"/>
              </a:ext>
            </a:extLst>
          </p:cNvPr>
          <p:cNvCxnSpPr>
            <a:cxnSpLocks/>
          </p:cNvCxnSpPr>
          <p:nvPr/>
        </p:nvCxnSpPr>
        <p:spPr>
          <a:xfrm>
            <a:off x="9477031" y="2674292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4418B67-126B-A94C-878D-6F49CDDBAB5D}"/>
              </a:ext>
            </a:extLst>
          </p:cNvPr>
          <p:cNvCxnSpPr>
            <a:cxnSpLocks/>
          </p:cNvCxnSpPr>
          <p:nvPr/>
        </p:nvCxnSpPr>
        <p:spPr>
          <a:xfrm>
            <a:off x="9591331" y="2540236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E95C4C4-1239-4A4E-BE30-E7DDD4313004}"/>
              </a:ext>
            </a:extLst>
          </p:cNvPr>
          <p:cNvCxnSpPr>
            <a:cxnSpLocks/>
          </p:cNvCxnSpPr>
          <p:nvPr/>
        </p:nvCxnSpPr>
        <p:spPr>
          <a:xfrm>
            <a:off x="9410382" y="243292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3E9A796-363E-5241-B07B-6EBEB260E37A}"/>
              </a:ext>
            </a:extLst>
          </p:cNvPr>
          <p:cNvCxnSpPr>
            <a:cxnSpLocks/>
          </p:cNvCxnSpPr>
          <p:nvPr/>
        </p:nvCxnSpPr>
        <p:spPr>
          <a:xfrm>
            <a:off x="9536368" y="2324799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4F98911-45C2-9F45-B947-784FFCE7D653}"/>
              </a:ext>
            </a:extLst>
          </p:cNvPr>
          <p:cNvCxnSpPr>
            <a:cxnSpLocks/>
          </p:cNvCxnSpPr>
          <p:nvPr/>
        </p:nvCxnSpPr>
        <p:spPr>
          <a:xfrm>
            <a:off x="9663487" y="2238492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51608E3-99BB-8F44-B293-5C5356F8FCC0}"/>
              </a:ext>
            </a:extLst>
          </p:cNvPr>
          <p:cNvCxnSpPr>
            <a:cxnSpLocks/>
          </p:cNvCxnSpPr>
          <p:nvPr/>
        </p:nvCxnSpPr>
        <p:spPr>
          <a:xfrm>
            <a:off x="9591330" y="2081489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AFA5-9853-6A46-9561-4E5CCAD87CD5}"/>
              </a:ext>
            </a:extLst>
          </p:cNvPr>
          <p:cNvCxnSpPr>
            <a:cxnSpLocks/>
          </p:cNvCxnSpPr>
          <p:nvPr/>
        </p:nvCxnSpPr>
        <p:spPr>
          <a:xfrm>
            <a:off x="9505875" y="2176489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836DABF-8CD1-2546-A6DC-2171148B44BF}"/>
              </a:ext>
            </a:extLst>
          </p:cNvPr>
          <p:cNvCxnSpPr>
            <a:cxnSpLocks/>
          </p:cNvCxnSpPr>
          <p:nvPr/>
        </p:nvCxnSpPr>
        <p:spPr>
          <a:xfrm>
            <a:off x="9620175" y="2290789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06D842C-607B-7C4E-987F-A45047B9265B}"/>
              </a:ext>
            </a:extLst>
          </p:cNvPr>
          <p:cNvCxnSpPr>
            <a:cxnSpLocks/>
          </p:cNvCxnSpPr>
          <p:nvPr/>
        </p:nvCxnSpPr>
        <p:spPr>
          <a:xfrm>
            <a:off x="9620175" y="2858906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CE361DE-DEC2-8844-B594-F5F387A9E922}"/>
              </a:ext>
            </a:extLst>
          </p:cNvPr>
          <p:cNvCxnSpPr>
            <a:cxnSpLocks/>
          </p:cNvCxnSpPr>
          <p:nvPr/>
        </p:nvCxnSpPr>
        <p:spPr>
          <a:xfrm>
            <a:off x="9505875" y="2779819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201E4F6-2031-2646-AA66-C7B4DBAD9AA7}"/>
              </a:ext>
            </a:extLst>
          </p:cNvPr>
          <p:cNvCxnSpPr>
            <a:cxnSpLocks/>
          </p:cNvCxnSpPr>
          <p:nvPr/>
        </p:nvCxnSpPr>
        <p:spPr>
          <a:xfrm>
            <a:off x="9636391" y="2571622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E041DDF-ADDE-6244-A812-B9B23EE7A6EF}"/>
              </a:ext>
            </a:extLst>
          </p:cNvPr>
          <p:cNvCxnSpPr>
            <a:cxnSpLocks/>
          </p:cNvCxnSpPr>
          <p:nvPr/>
        </p:nvCxnSpPr>
        <p:spPr>
          <a:xfrm>
            <a:off x="9692332" y="323334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3B4BE1D-1640-CB46-A8C8-490535A67E22}"/>
              </a:ext>
            </a:extLst>
          </p:cNvPr>
          <p:cNvCxnSpPr>
            <a:cxnSpLocks/>
          </p:cNvCxnSpPr>
          <p:nvPr/>
        </p:nvCxnSpPr>
        <p:spPr>
          <a:xfrm>
            <a:off x="9727187" y="323334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B24B92D-D2F8-304A-9DE8-51158E3B949F}"/>
              </a:ext>
            </a:extLst>
          </p:cNvPr>
          <p:cNvCxnSpPr>
            <a:cxnSpLocks/>
          </p:cNvCxnSpPr>
          <p:nvPr/>
        </p:nvCxnSpPr>
        <p:spPr>
          <a:xfrm>
            <a:off x="9107283" y="3071820"/>
            <a:ext cx="1112408" cy="21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310AC37-05D5-3E4B-A6A9-0F82364DCE1C}"/>
              </a:ext>
            </a:extLst>
          </p:cNvPr>
          <p:cNvCxnSpPr>
            <a:cxnSpLocks/>
          </p:cNvCxnSpPr>
          <p:nvPr/>
        </p:nvCxnSpPr>
        <p:spPr>
          <a:xfrm>
            <a:off x="9706033" y="306741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6F937DE-63BB-9548-A082-71B5A994FF0C}"/>
              </a:ext>
            </a:extLst>
          </p:cNvPr>
          <p:cNvCxnSpPr>
            <a:cxnSpLocks/>
          </p:cNvCxnSpPr>
          <p:nvPr/>
        </p:nvCxnSpPr>
        <p:spPr>
          <a:xfrm>
            <a:off x="9519576" y="335697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FEF936C-1F86-A64D-A75F-62E7773E7BAF}"/>
              </a:ext>
            </a:extLst>
          </p:cNvPr>
          <p:cNvCxnSpPr>
            <a:cxnSpLocks/>
          </p:cNvCxnSpPr>
          <p:nvPr/>
        </p:nvCxnSpPr>
        <p:spPr>
          <a:xfrm>
            <a:off x="9554431" y="335697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4CAB87B-580F-3944-9F84-C2BEF56B382D}"/>
              </a:ext>
            </a:extLst>
          </p:cNvPr>
          <p:cNvCxnSpPr>
            <a:cxnSpLocks/>
          </p:cNvCxnSpPr>
          <p:nvPr/>
        </p:nvCxnSpPr>
        <p:spPr>
          <a:xfrm>
            <a:off x="9633876" y="347127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EDE284B-B78A-1843-824C-F1F555609BC6}"/>
              </a:ext>
            </a:extLst>
          </p:cNvPr>
          <p:cNvCxnSpPr>
            <a:cxnSpLocks/>
          </p:cNvCxnSpPr>
          <p:nvPr/>
        </p:nvCxnSpPr>
        <p:spPr>
          <a:xfrm>
            <a:off x="9668731" y="347127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13A14CE-4358-164F-9D07-C1022BBA7BC2}"/>
              </a:ext>
            </a:extLst>
          </p:cNvPr>
          <p:cNvCxnSpPr>
            <a:cxnSpLocks/>
          </p:cNvCxnSpPr>
          <p:nvPr/>
        </p:nvCxnSpPr>
        <p:spPr>
          <a:xfrm>
            <a:off x="9505875" y="359661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D8C76BF-85A9-6F4F-AF25-725B7F1BD30A}"/>
              </a:ext>
            </a:extLst>
          </p:cNvPr>
          <p:cNvCxnSpPr>
            <a:cxnSpLocks/>
          </p:cNvCxnSpPr>
          <p:nvPr/>
        </p:nvCxnSpPr>
        <p:spPr>
          <a:xfrm>
            <a:off x="9540730" y="359661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C22698A-CE57-364B-A899-4933AD601563}"/>
              </a:ext>
            </a:extLst>
          </p:cNvPr>
          <p:cNvCxnSpPr>
            <a:cxnSpLocks/>
          </p:cNvCxnSpPr>
          <p:nvPr/>
        </p:nvCxnSpPr>
        <p:spPr>
          <a:xfrm>
            <a:off x="9620175" y="371091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4A9F0E-D568-624A-86E9-9C22DE597DCD}"/>
              </a:ext>
            </a:extLst>
          </p:cNvPr>
          <p:cNvCxnSpPr>
            <a:cxnSpLocks/>
          </p:cNvCxnSpPr>
          <p:nvPr/>
        </p:nvCxnSpPr>
        <p:spPr>
          <a:xfrm>
            <a:off x="9655030" y="371091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332E13E-FFBD-F349-BE6A-7949920A4D5D}"/>
              </a:ext>
            </a:extLst>
          </p:cNvPr>
          <p:cNvCxnSpPr>
            <a:cxnSpLocks/>
          </p:cNvCxnSpPr>
          <p:nvPr/>
        </p:nvCxnSpPr>
        <p:spPr>
          <a:xfrm>
            <a:off x="9722825" y="385301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B701A23C-A966-8F47-99FA-68F3C4D28B29}"/>
              </a:ext>
            </a:extLst>
          </p:cNvPr>
          <p:cNvCxnSpPr>
            <a:cxnSpLocks/>
          </p:cNvCxnSpPr>
          <p:nvPr/>
        </p:nvCxnSpPr>
        <p:spPr>
          <a:xfrm>
            <a:off x="9757681" y="3853018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0F10384B-1EB2-AF4E-8C2C-20FE422A031F}"/>
              </a:ext>
            </a:extLst>
          </p:cNvPr>
          <p:cNvSpPr txBox="1"/>
          <p:nvPr/>
        </p:nvSpPr>
        <p:spPr>
          <a:xfrm>
            <a:off x="6673211" y="3471019"/>
            <a:ext cx="13500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Binomial p-value: 2.5E-7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7E41C28-1DDB-AD4B-8923-8B3437B3D9E6}"/>
              </a:ext>
            </a:extLst>
          </p:cNvPr>
          <p:cNvSpPr txBox="1"/>
          <p:nvPr/>
        </p:nvSpPr>
        <p:spPr>
          <a:xfrm>
            <a:off x="8264245" y="3466405"/>
            <a:ext cx="12586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Binomial p-value: 0.83</a:t>
            </a:r>
          </a:p>
        </p:txBody>
      </p:sp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8EB631AE-B15C-4441-93A1-864D62423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37128"/>
              </p:ext>
            </p:extLst>
          </p:nvPr>
        </p:nvGraphicFramePr>
        <p:xfrm>
          <a:off x="4083105" y="4681862"/>
          <a:ext cx="3826589" cy="104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168">
                  <a:extLst>
                    <a:ext uri="{9D8B030D-6E8A-4147-A177-3AD203B41FA5}">
                      <a16:colId xmlns:a16="http://schemas.microsoft.com/office/drawing/2014/main" val="493540320"/>
                    </a:ext>
                  </a:extLst>
                </a:gridCol>
                <a:gridCol w="981168">
                  <a:extLst>
                    <a:ext uri="{9D8B030D-6E8A-4147-A177-3AD203B41FA5}">
                      <a16:colId xmlns:a16="http://schemas.microsoft.com/office/drawing/2014/main" val="1615809220"/>
                    </a:ext>
                  </a:extLst>
                </a:gridCol>
                <a:gridCol w="981168">
                  <a:extLst>
                    <a:ext uri="{9D8B030D-6E8A-4147-A177-3AD203B41FA5}">
                      <a16:colId xmlns:a16="http://schemas.microsoft.com/office/drawing/2014/main" val="665044249"/>
                    </a:ext>
                  </a:extLst>
                </a:gridCol>
                <a:gridCol w="883085">
                  <a:extLst>
                    <a:ext uri="{9D8B030D-6E8A-4147-A177-3AD203B41FA5}">
                      <a16:colId xmlns:a16="http://schemas.microsoft.com/office/drawing/2014/main" val="1837686839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Ref. Reads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Alt. Reads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Pvalue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24793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Example1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2.5E-7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6949799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Example2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17038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992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697A-FF5D-F4B6-FAA7-391C26EB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AFFF-E334-15AC-5BA0-50DBAD89C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039859"/>
            <a:ext cx="5805715" cy="2389142"/>
          </a:xfrm>
        </p:spPr>
        <p:txBody>
          <a:bodyPr>
            <a:normAutofit/>
          </a:bodyPr>
          <a:lstStyle/>
          <a:p>
            <a:r>
              <a:rPr lang="en-US" dirty="0"/>
              <a:t>Two people who donated their body to science.</a:t>
            </a:r>
          </a:p>
          <a:p>
            <a:r>
              <a:rPr lang="en-US" dirty="0"/>
              <a:t>~960 </a:t>
            </a:r>
            <a:r>
              <a:rPr lang="en-US" dirty="0" err="1"/>
              <a:t>ChIP</a:t>
            </a:r>
            <a:r>
              <a:rPr lang="en-US" dirty="0"/>
              <a:t>-seq experiments in different human brain regions.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AFB24B-F6C1-756D-4CD3-2E09D0246E5C}"/>
              </a:ext>
            </a:extLst>
          </p:cNvPr>
          <p:cNvGraphicFramePr>
            <a:graphicFrameLocks noGrp="1"/>
          </p:cNvGraphicFramePr>
          <p:nvPr/>
        </p:nvGraphicFramePr>
        <p:xfrm>
          <a:off x="3354032" y="3721440"/>
          <a:ext cx="5762169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723">
                  <a:extLst>
                    <a:ext uri="{9D8B030D-6E8A-4147-A177-3AD203B41FA5}">
                      <a16:colId xmlns:a16="http://schemas.microsoft.com/office/drawing/2014/main" val="87210732"/>
                    </a:ext>
                  </a:extLst>
                </a:gridCol>
                <a:gridCol w="1920723">
                  <a:extLst>
                    <a:ext uri="{9D8B030D-6E8A-4147-A177-3AD203B41FA5}">
                      <a16:colId xmlns:a16="http://schemas.microsoft.com/office/drawing/2014/main" val="3227619849"/>
                    </a:ext>
                  </a:extLst>
                </a:gridCol>
                <a:gridCol w="1920723">
                  <a:extLst>
                    <a:ext uri="{9D8B030D-6E8A-4147-A177-3AD203B41FA5}">
                      <a16:colId xmlns:a16="http://schemas.microsoft.com/office/drawing/2014/main" val="64568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Donor1 (% </a:t>
                      </a:r>
                      <a:r>
                        <a:rPr lang="en-US" dirty="0" err="1"/>
                        <a:t>vars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Donor2 (% </a:t>
                      </a:r>
                      <a:r>
                        <a:rPr lang="en-US" dirty="0" err="1"/>
                        <a:t>vars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92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variants impacting binding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146,383 (4.82657%)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155,962 (5.073138%)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83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Var*TF interactions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320,368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354,117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82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TFs/variant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2.18856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2.270534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18781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A166C71F-99EC-C6A4-E23D-C955C484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716" y="722353"/>
            <a:ext cx="3224007" cy="28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66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30DA-DF06-ED47-9D30-49D4E21D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Impacting Expression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75553C-C129-3843-95C0-E004E6B1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3" y="1028519"/>
            <a:ext cx="8400169" cy="471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4AB3CBC-8A18-7E4E-BB84-572F1609B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0601" y="1189628"/>
            <a:ext cx="2274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dirty="0"/>
              <a:t>GTTCTTG</a:t>
            </a:r>
            <a:r>
              <a:rPr lang="en-US" altLang="en-US" sz="1800" b="1" dirty="0">
                <a:solidFill>
                  <a:srgbClr val="FF0000"/>
                </a:solidFill>
              </a:rPr>
              <a:t>A</a:t>
            </a:r>
            <a:r>
              <a:rPr lang="en-US" altLang="en-US" sz="1800" dirty="0"/>
              <a:t>CGCTG</a:t>
            </a:r>
          </a:p>
        </p:txBody>
      </p:sp>
      <p:sp>
        <p:nvSpPr>
          <p:cNvPr id="6" name="TextBox 70">
            <a:extLst>
              <a:ext uri="{FF2B5EF4-FFF2-40B4-BE49-F238E27FC236}">
                <a16:creationId xmlns:a16="http://schemas.microsoft.com/office/drawing/2014/main" id="{7069F56C-1293-4344-B6C4-B8D6D2FA3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0601" y="2816022"/>
            <a:ext cx="22878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dirty="0"/>
              <a:t>GTTCTTG</a:t>
            </a:r>
            <a:r>
              <a:rPr lang="en-US" altLang="en-US" sz="1800" b="1" dirty="0">
                <a:solidFill>
                  <a:srgbClr val="FF0000"/>
                </a:solidFill>
              </a:rPr>
              <a:t>G</a:t>
            </a:r>
            <a:r>
              <a:rPr lang="en-US" altLang="en-US" sz="1800" dirty="0"/>
              <a:t>CGCTG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2241F34-1754-9042-B326-750580EF7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870" y="1646828"/>
            <a:ext cx="2102644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50F772-6BE5-32B5-1C29-71C2C690C462}"/>
              </a:ext>
            </a:extLst>
          </p:cNvPr>
          <p:cNvSpPr txBox="1"/>
          <p:nvPr/>
        </p:nvSpPr>
        <p:spPr>
          <a:xfrm>
            <a:off x="9984828" y="3447393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D5237-8B1B-2775-5BBC-4968B891F05B}"/>
              </a:ext>
            </a:extLst>
          </p:cNvPr>
          <p:cNvSpPr txBox="1"/>
          <p:nvPr/>
        </p:nvSpPr>
        <p:spPr>
          <a:xfrm>
            <a:off x="9984828" y="601239"/>
            <a:ext cx="85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00621-91F4-4CD8-E1BF-A3B8006C23C7}"/>
              </a:ext>
            </a:extLst>
          </p:cNvPr>
          <p:cNvSpPr txBox="1"/>
          <p:nvPr/>
        </p:nvSpPr>
        <p:spPr>
          <a:xfrm>
            <a:off x="9168309" y="5746173"/>
            <a:ext cx="293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Hundreds of similar variants.</a:t>
            </a:r>
          </a:p>
        </p:txBody>
      </p:sp>
    </p:spTree>
    <p:extLst>
      <p:ext uri="{BB962C8B-B14F-4D97-AF65-F5344CB8AC3E}">
        <p14:creationId xmlns:p14="http://schemas.microsoft.com/office/powerpoint/2010/main" val="100916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4035-E41D-876F-443A-EBCC92CB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binding: Gene-expression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602BD-831F-6807-BC6C-B601A9C1B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6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5208" y="1908811"/>
            <a:ext cx="7994142" cy="143560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itchFamily="2" charset="2"/>
              </a:rPr>
              <a:t>For RNA to be produced from DNA, you need activating Transcription Factors (TFs) to bind to DNA.</a:t>
            </a:r>
            <a:endParaRPr lang="en-US" dirty="0"/>
          </a:p>
        </p:txBody>
      </p:sp>
      <p:pic>
        <p:nvPicPr>
          <p:cNvPr id="2050" name="Picture 2" descr="https://cdn.kastatic.org/ka-perseus-images/2b597889d05bc601803a3b4d9ec5ccd5e7b8d3af.png">
            <a:extLst>
              <a:ext uri="{FF2B5EF4-FFF2-40B4-BE49-F238E27FC236}">
                <a16:creationId xmlns:a16="http://schemas.microsoft.com/office/drawing/2014/main" id="{261B7F71-0372-B84D-939E-C8EF4671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419618"/>
            <a:ext cx="5068639" cy="207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EB307-6DD6-2A49-8F42-F4FCA566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874" y="3680311"/>
            <a:ext cx="4422254" cy="1548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ADD28-75D4-6043-AFF4-90DDF0E0D5C9}"/>
              </a:ext>
            </a:extLst>
          </p:cNvPr>
          <p:cNvCxnSpPr/>
          <p:nvPr/>
        </p:nvCxnSpPr>
        <p:spPr>
          <a:xfrm flipV="1">
            <a:off x="5739384" y="3680311"/>
            <a:ext cx="594360" cy="6516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ED40B4-4A64-964C-ABE4-FE5925E8AD92}"/>
              </a:ext>
            </a:extLst>
          </p:cNvPr>
          <p:cNvCxnSpPr>
            <a:cxnSpLocks/>
          </p:cNvCxnSpPr>
          <p:nvPr/>
        </p:nvCxnSpPr>
        <p:spPr>
          <a:xfrm>
            <a:off x="5739384" y="4331971"/>
            <a:ext cx="594360" cy="7589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6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C23C67-D367-A049-AD86-99E9EA6B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06663"/>
            <a:ext cx="10363200" cy="1362075"/>
          </a:xfrm>
        </p:spPr>
        <p:txBody>
          <a:bodyPr/>
          <a:lstStyle/>
          <a:p>
            <a:pPr algn="ctr"/>
            <a:r>
              <a:rPr lang="en-US" dirty="0"/>
              <a:t>Belle’s intro to comp bio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A6003-19C2-3B48-8781-87398FB0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74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9493" y="1135860"/>
            <a:ext cx="7994142" cy="14356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activators *and* repressors.</a:t>
            </a:r>
          </a:p>
          <a:p>
            <a:r>
              <a:rPr lang="en-US" dirty="0"/>
              <a:t>Each TF might have a different function, and a different strength, depending on the context.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DF657-6318-E6E7-FA73-7796B9DE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78" y="4307430"/>
            <a:ext cx="4417886" cy="1547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7E220F-779E-2D6D-758C-A89532C1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270" y="3991304"/>
            <a:ext cx="4123141" cy="18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63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895-8653-114D-ABF9-82529582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266" y="167301"/>
            <a:ext cx="7839503" cy="433938"/>
          </a:xfrm>
        </p:spPr>
        <p:txBody>
          <a:bodyPr/>
          <a:lstStyle/>
          <a:p>
            <a:r>
              <a:rPr lang="en-US" dirty="0"/>
              <a:t>Teasing out TF effects from biological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4851-6059-F74C-92CF-B6997E49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579" y="2226468"/>
            <a:ext cx="5336382" cy="3774282"/>
          </a:xfrm>
        </p:spPr>
        <p:txBody>
          <a:bodyPr>
            <a:normAutofit fontScale="92500"/>
          </a:bodyPr>
          <a:lstStyle/>
          <a:p>
            <a:r>
              <a:rPr lang="en-US" dirty="0"/>
              <a:t>Ideally, we could test each TF individually.</a:t>
            </a:r>
          </a:p>
          <a:p>
            <a:r>
              <a:rPr lang="en-US" dirty="0"/>
              <a:t>In practice, this is very difficult.</a:t>
            </a:r>
          </a:p>
          <a:p>
            <a:r>
              <a:rPr lang="en-US" dirty="0"/>
              <a:t>But we have biological data from gene promoters that tells us expression level and all the TFs bound.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D781AF-4527-1549-8AD4-E3979DECFA4D}"/>
              </a:ext>
            </a:extLst>
          </p:cNvPr>
          <p:cNvCxnSpPr/>
          <p:nvPr/>
        </p:nvCxnSpPr>
        <p:spPr>
          <a:xfrm>
            <a:off x="7156133" y="2606040"/>
            <a:ext cx="254603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77BD5AE-DDCD-E94F-BEE0-718BC2114973}"/>
              </a:ext>
            </a:extLst>
          </p:cNvPr>
          <p:cNvSpPr/>
          <p:nvPr/>
        </p:nvSpPr>
        <p:spPr>
          <a:xfrm>
            <a:off x="8802054" y="2494598"/>
            <a:ext cx="908685" cy="205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8AAE4-FD00-A444-AAB4-9D9D295B5B08}"/>
              </a:ext>
            </a:extLst>
          </p:cNvPr>
          <p:cNvCxnSpPr/>
          <p:nvPr/>
        </p:nvCxnSpPr>
        <p:spPr>
          <a:xfrm flipV="1">
            <a:off x="8776335" y="2323148"/>
            <a:ext cx="0" cy="2828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49E7E2-173C-1A47-9ACF-15227518C70C}"/>
              </a:ext>
            </a:extLst>
          </p:cNvPr>
          <p:cNvCxnSpPr/>
          <p:nvPr/>
        </p:nvCxnSpPr>
        <p:spPr>
          <a:xfrm>
            <a:off x="8776335" y="2340293"/>
            <a:ext cx="3771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1D05FCD-5147-B24F-8217-CBD862CFEB9A}"/>
              </a:ext>
            </a:extLst>
          </p:cNvPr>
          <p:cNvSpPr/>
          <p:nvPr/>
        </p:nvSpPr>
        <p:spPr>
          <a:xfrm>
            <a:off x="7867651" y="2323148"/>
            <a:ext cx="282893" cy="282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496191-7924-404B-A92C-06703846A814}"/>
              </a:ext>
            </a:extLst>
          </p:cNvPr>
          <p:cNvCxnSpPr/>
          <p:nvPr/>
        </p:nvCxnSpPr>
        <p:spPr>
          <a:xfrm>
            <a:off x="7156133" y="3378279"/>
            <a:ext cx="254603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3A0CF-0673-4443-9E8C-09E3DB679ABE}"/>
              </a:ext>
            </a:extLst>
          </p:cNvPr>
          <p:cNvSpPr/>
          <p:nvPr/>
        </p:nvSpPr>
        <p:spPr>
          <a:xfrm>
            <a:off x="8802054" y="3266837"/>
            <a:ext cx="908685" cy="205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26E0CB-3AD7-0249-A188-7D4A3AE5798E}"/>
              </a:ext>
            </a:extLst>
          </p:cNvPr>
          <p:cNvCxnSpPr/>
          <p:nvPr/>
        </p:nvCxnSpPr>
        <p:spPr>
          <a:xfrm flipV="1">
            <a:off x="8776335" y="3095387"/>
            <a:ext cx="0" cy="28289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63BE3C-5BAC-E743-A165-F1B25E9EABF2}"/>
              </a:ext>
            </a:extLst>
          </p:cNvPr>
          <p:cNvCxnSpPr/>
          <p:nvPr/>
        </p:nvCxnSpPr>
        <p:spPr>
          <a:xfrm>
            <a:off x="8776335" y="3112532"/>
            <a:ext cx="377190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9E5D0D-F9D8-C34E-A64D-AE14820FB6E2}"/>
              </a:ext>
            </a:extLst>
          </p:cNvPr>
          <p:cNvSpPr/>
          <p:nvPr/>
        </p:nvSpPr>
        <p:spPr>
          <a:xfrm>
            <a:off x="7867651" y="3095387"/>
            <a:ext cx="282893" cy="282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89A722-401A-4049-B7B6-F50F9EF50458}"/>
              </a:ext>
            </a:extLst>
          </p:cNvPr>
          <p:cNvCxnSpPr/>
          <p:nvPr/>
        </p:nvCxnSpPr>
        <p:spPr>
          <a:xfrm>
            <a:off x="7156133" y="4408406"/>
            <a:ext cx="254603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2E903E1-6D61-CE41-8AD3-4BC23EF7DF1E}"/>
              </a:ext>
            </a:extLst>
          </p:cNvPr>
          <p:cNvSpPr/>
          <p:nvPr/>
        </p:nvSpPr>
        <p:spPr>
          <a:xfrm>
            <a:off x="8802054" y="4296964"/>
            <a:ext cx="908685" cy="205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6968EC-8A5D-4A44-8FCC-9DB629C0F134}"/>
              </a:ext>
            </a:extLst>
          </p:cNvPr>
          <p:cNvCxnSpPr/>
          <p:nvPr/>
        </p:nvCxnSpPr>
        <p:spPr>
          <a:xfrm flipV="1">
            <a:off x="8776335" y="4125515"/>
            <a:ext cx="0" cy="282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1DB0CC-1799-D14A-989E-836A8BBF0BE5}"/>
              </a:ext>
            </a:extLst>
          </p:cNvPr>
          <p:cNvCxnSpPr/>
          <p:nvPr/>
        </p:nvCxnSpPr>
        <p:spPr>
          <a:xfrm>
            <a:off x="8776335" y="4142659"/>
            <a:ext cx="3771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F723FC8-9E26-4346-9D4C-49AC501BDEF2}"/>
              </a:ext>
            </a:extLst>
          </p:cNvPr>
          <p:cNvSpPr/>
          <p:nvPr/>
        </p:nvSpPr>
        <p:spPr>
          <a:xfrm>
            <a:off x="7867651" y="4125515"/>
            <a:ext cx="282893" cy="282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F821DB-34CA-6E45-B0CE-1D14B99F6C84}"/>
              </a:ext>
            </a:extLst>
          </p:cNvPr>
          <p:cNvSpPr/>
          <p:nvPr/>
        </p:nvSpPr>
        <p:spPr>
          <a:xfrm>
            <a:off x="7554755" y="4127656"/>
            <a:ext cx="282893" cy="28289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FB223F0-121D-3C4A-9D45-4D1803EA65D6}"/>
              </a:ext>
            </a:extLst>
          </p:cNvPr>
          <p:cNvSpPr/>
          <p:nvPr/>
        </p:nvSpPr>
        <p:spPr>
          <a:xfrm>
            <a:off x="7241858" y="4127656"/>
            <a:ext cx="282893" cy="28289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C8CC19-6041-E241-8192-BC16E3CDAAD7}"/>
              </a:ext>
            </a:extLst>
          </p:cNvPr>
          <p:cNvSpPr/>
          <p:nvPr/>
        </p:nvSpPr>
        <p:spPr>
          <a:xfrm>
            <a:off x="8182690" y="4113610"/>
            <a:ext cx="282893" cy="28289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64522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C13B-5D08-554E-82EA-A0B199A4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function of a particular TF binding?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4FB24D-E1A7-2A4C-9C59-6BE38985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7" y="816431"/>
            <a:ext cx="8709863" cy="190309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It can be very difficult to figure out the function of an individual TF.</a:t>
            </a:r>
          </a:p>
          <a:p>
            <a:pPr lvl="1"/>
            <a:r>
              <a:rPr lang="en-US" dirty="0"/>
              <a:t>There are 1600+ TFs, and their behavior can be context-dependent!</a:t>
            </a:r>
          </a:p>
          <a:p>
            <a:r>
              <a:rPr lang="en-US" dirty="0"/>
              <a:t>We can use linear modeling to generate hypotheses to TF function.</a:t>
            </a:r>
          </a:p>
        </p:txBody>
      </p:sp>
      <p:pic>
        <p:nvPicPr>
          <p:cNvPr id="5" name="Picture 4" descr="Image result for Math funny">
            <a:extLst>
              <a:ext uri="{FF2B5EF4-FFF2-40B4-BE49-F238E27FC236}">
                <a16:creationId xmlns:a16="http://schemas.microsoft.com/office/drawing/2014/main" id="{5113BE63-1C6D-0C4D-A30C-C50C0B45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798" y="3429000"/>
            <a:ext cx="3024903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D543AC5-725E-F845-932E-7953917B4E57}"/>
              </a:ext>
            </a:extLst>
          </p:cNvPr>
          <p:cNvSpPr/>
          <p:nvPr/>
        </p:nvSpPr>
        <p:spPr>
          <a:xfrm>
            <a:off x="2334497" y="4069881"/>
            <a:ext cx="368300" cy="3936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FB66198-FAB7-F043-8286-6956951D8FD2}"/>
              </a:ext>
            </a:extLst>
          </p:cNvPr>
          <p:cNvSpPr/>
          <p:nvPr/>
        </p:nvSpPr>
        <p:spPr>
          <a:xfrm>
            <a:off x="5727700" y="4083049"/>
            <a:ext cx="368300" cy="3936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Image result for linear model matrix form">
            <a:extLst>
              <a:ext uri="{FF2B5EF4-FFF2-40B4-BE49-F238E27FC236}">
                <a16:creationId xmlns:a16="http://schemas.microsoft.com/office/drawing/2014/main" id="{C57C8821-886D-AE4B-BE82-753632332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63" y="3511231"/>
            <a:ext cx="1792112" cy="15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95AAE-EE53-0B17-EBE4-73DB5B2A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251" y="2719526"/>
            <a:ext cx="5055515" cy="351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53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829F-0660-1A49-9064-F0ED2F3F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A04C-312C-6E48-B5D6-910CC5B2F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15" y="749509"/>
            <a:ext cx="8071944" cy="18740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My research focuses on understanding non-coding DNA.</a:t>
            </a:r>
          </a:p>
          <a:p>
            <a:r>
              <a:rPr lang="en-US" dirty="0"/>
              <a:t>I focus on how TFs bind to DNA to affect gene transcription.</a:t>
            </a:r>
          </a:p>
          <a:p>
            <a:r>
              <a:rPr lang="en-US" dirty="0"/>
              <a:t>Many more research topics that we did not discuss</a:t>
            </a:r>
          </a:p>
          <a:p>
            <a:r>
              <a:rPr lang="en-US" dirty="0"/>
              <a:t>Some examples.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26181-264D-F5F0-091B-EA2DFD3B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2768691" cy="2765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3A7D2-FBB3-E280-3484-F211667680A9}"/>
              </a:ext>
            </a:extLst>
          </p:cNvPr>
          <p:cNvSpPr txBox="1"/>
          <p:nvPr/>
        </p:nvSpPr>
        <p:spPr>
          <a:xfrm>
            <a:off x="151319" y="2751564"/>
            <a:ext cx="214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Broad genomic patterns of binding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10788-AC1B-6A75-5467-B56AC0F6A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993" y="1145628"/>
            <a:ext cx="3644006" cy="5048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50257-3015-F4B7-430C-0D797AF79CA9}"/>
              </a:ext>
            </a:extLst>
          </p:cNvPr>
          <p:cNvSpPr txBox="1"/>
          <p:nvPr/>
        </p:nvSpPr>
        <p:spPr>
          <a:xfrm>
            <a:off x="8628050" y="550268"/>
            <a:ext cx="344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3D genome organization and TF binding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9BD0C-8A56-F579-14B1-7E94D40BC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91" y="3494634"/>
            <a:ext cx="2745011" cy="2699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A53993-0929-C785-F564-DF94A4F8E88A}"/>
              </a:ext>
            </a:extLst>
          </p:cNvPr>
          <p:cNvSpPr txBox="1"/>
          <p:nvPr/>
        </p:nvSpPr>
        <p:spPr>
          <a:xfrm>
            <a:off x="2768691" y="2623588"/>
            <a:ext cx="274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Alternate ways to store genomes, and their applications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9AED16-B850-0412-BD0A-CB3266825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928" y="3429000"/>
            <a:ext cx="2771837" cy="27655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F60B05-EF41-1416-9DEB-919CD8F47E70}"/>
              </a:ext>
            </a:extLst>
          </p:cNvPr>
          <p:cNvSpPr txBox="1"/>
          <p:nvPr/>
        </p:nvSpPr>
        <p:spPr>
          <a:xfrm>
            <a:off x="5658342" y="2782669"/>
            <a:ext cx="274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Cool evolutionary patterns in how TF binding changes</a:t>
            </a:r>
          </a:p>
        </p:txBody>
      </p:sp>
    </p:spTree>
    <p:extLst>
      <p:ext uri="{BB962C8B-B14F-4D97-AF65-F5344CB8AC3E}">
        <p14:creationId xmlns:p14="http://schemas.microsoft.com/office/powerpoint/2010/main" val="3760661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4102-01DA-3A4A-98D3-45BC2598F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/>
              <a:t>Bootcamp 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4F59-BEBA-9643-9124-39F9BEBF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20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A4DE-9F53-6449-8CF1-9DD37732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175DF-BE92-3844-8133-48CEA947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 lessons from the Software Carpentry in R</a:t>
            </a:r>
          </a:p>
          <a:p>
            <a:r>
              <a:rPr lang="en-US" dirty="0"/>
              <a:t>After today, we will be able to:</a:t>
            </a:r>
          </a:p>
          <a:p>
            <a:pPr lvl="1"/>
            <a:r>
              <a:rPr lang="en-US" dirty="0"/>
              <a:t>Read and manipulate data in the R programming language</a:t>
            </a:r>
          </a:p>
          <a:p>
            <a:pPr lvl="1"/>
            <a:r>
              <a:rPr lang="en-US" dirty="0"/>
              <a:t>Use programming concepts in R: Functions and For Loops </a:t>
            </a:r>
            <a:r>
              <a:rPr lang="en-US" b="1" i="1" dirty="0"/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B589-97D2-C348-A7DC-B4EA585C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71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D788-84E8-174D-93E7-4B27F8A8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F6A0-0961-CD40-8837-6DDFB08A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 concepts -&gt; work exercises -&gt; review together</a:t>
            </a:r>
          </a:p>
          <a:p>
            <a:r>
              <a:rPr lang="en-US" dirty="0"/>
              <a:t>Website has links to reading/example material: </a:t>
            </a:r>
            <a:r>
              <a:rPr lang="en-US" sz="3200" dirty="0">
                <a:hlinkClick r:id="rId2"/>
              </a:rPr>
              <a:t>https://james-lawlor.github.io/biotrain-2023/</a:t>
            </a:r>
            <a:endParaRPr lang="en-US" dirty="0"/>
          </a:p>
          <a:p>
            <a:r>
              <a:rPr lang="en-US" dirty="0"/>
              <a:t>Asking questions = better experience for </a:t>
            </a:r>
            <a:r>
              <a:rPr lang="en-US" u="sng" dirty="0"/>
              <a:t>everyone</a:t>
            </a:r>
          </a:p>
          <a:p>
            <a:r>
              <a:rPr lang="en-US" dirty="0"/>
              <a:t>Live feedback with post-its:</a:t>
            </a:r>
          </a:p>
          <a:p>
            <a:pPr lvl="1"/>
            <a:r>
              <a:rPr lang="en-US" dirty="0">
                <a:solidFill>
                  <a:srgbClr val="039A01"/>
                </a:solidFill>
              </a:rPr>
              <a:t>Green post-it on computer: The pace is good and I’m keeping up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Red post-it on computer: I’d like a helper / Slow down!</a:t>
            </a:r>
          </a:p>
          <a:p>
            <a:r>
              <a:rPr lang="en-US" dirty="0"/>
              <a:t>Helpers:</a:t>
            </a:r>
            <a:br>
              <a:rPr lang="en-US" dirty="0"/>
            </a:br>
            <a:r>
              <a:rPr lang="en-US" dirty="0"/>
              <a:t>Experienced helpers are available for one-on-one help as we’re 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82E42-A86E-3949-8354-7931723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85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2A173-C8FE-2347-BFEB-71D3CD26D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~ 10 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262E9-8F71-EB43-BE9B-3CD36BB3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2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Belle Moyers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707" y="1140141"/>
            <a:ext cx="4374401" cy="27346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B.S. Biological Sciences, B.A. Psychology, Purdue University</a:t>
            </a:r>
          </a:p>
          <a:p>
            <a:r>
              <a:rPr lang="en-US" dirty="0"/>
              <a:t>PhD Bioinformatics, M.A. Applied Statistics, University of Michigan</a:t>
            </a:r>
          </a:p>
          <a:p>
            <a:r>
              <a:rPr lang="en-US" dirty="0"/>
              <a:t>Graduate thesis: On Gene Age, Gene Origins, and Evolutionary Trends</a:t>
            </a:r>
          </a:p>
        </p:txBody>
      </p:sp>
      <p:pic>
        <p:nvPicPr>
          <p:cNvPr id="18434" name="Picture 2" descr="mage result for Purdue University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5108" y="561448"/>
            <a:ext cx="1867187" cy="14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mage result for university of michiga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4459" y="427149"/>
            <a:ext cx="1401827" cy="14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age result for Bioinformatic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8906" y="3874770"/>
            <a:ext cx="3669003" cy="206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603F1A-6D10-284B-90B3-8A5B98F27B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108" y="2367876"/>
            <a:ext cx="4570601" cy="36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6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Postdoctoral Fellow and Beyond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403" y="820648"/>
            <a:ext cx="8359902" cy="1273397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HudsonAlpha</a:t>
            </a:r>
            <a:r>
              <a:rPr lang="en-US" dirty="0"/>
              <a:t> Institute for Biotechnology, 2017-Present</a:t>
            </a:r>
          </a:p>
          <a:p>
            <a:pPr lvl="1"/>
            <a:r>
              <a:rPr lang="en-US" dirty="0"/>
              <a:t>Computational and Statistical analysis of genomic data for gene regulation.  </a:t>
            </a:r>
          </a:p>
          <a:p>
            <a:pPr lvl="1"/>
            <a:r>
              <a:rPr lang="en-US" dirty="0"/>
              <a:t>Analysis of genomic variants in disease.</a:t>
            </a:r>
          </a:p>
        </p:txBody>
      </p:sp>
      <p:pic>
        <p:nvPicPr>
          <p:cNvPr id="1028" name="Picture 4" descr="Image result for minions postdoc">
            <a:extLst>
              <a:ext uri="{FF2B5EF4-FFF2-40B4-BE49-F238E27FC236}">
                <a16:creationId xmlns:a16="http://schemas.microsoft.com/office/drawing/2014/main" id="{1822744B-CFD8-E049-A1BF-8039F835C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4011" y="2814066"/>
            <a:ext cx="5072847" cy="19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ostdoctoral fellow funny">
            <a:extLst>
              <a:ext uri="{FF2B5EF4-FFF2-40B4-BE49-F238E27FC236}">
                <a16:creationId xmlns:a16="http://schemas.microsoft.com/office/drawing/2014/main" id="{D35D6ADE-784C-404A-8EEB-40CF2BE2D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479" y="2313453"/>
            <a:ext cx="4977481" cy="391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A27BE-0F7A-304D-9BED-14E2155ED645}"/>
              </a:ext>
            </a:extLst>
          </p:cNvPr>
          <p:cNvSpPr txBox="1"/>
          <p:nvPr/>
        </p:nvSpPr>
        <p:spPr>
          <a:xfrm>
            <a:off x="2015200" y="5646420"/>
            <a:ext cx="31870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blogs.nature.com</a:t>
            </a:r>
            <a:r>
              <a:rPr lang="en-US" sz="800" dirty="0"/>
              <a:t>/</a:t>
            </a:r>
            <a:r>
              <a:rPr lang="en-US" sz="800" dirty="0" err="1"/>
              <a:t>naturejobs</a:t>
            </a:r>
            <a:r>
              <a:rPr lang="en-US" sz="800" dirty="0"/>
              <a:t>/2014/10/03/the-postdoc-decision/</a:t>
            </a:r>
          </a:p>
        </p:txBody>
      </p:sp>
    </p:spTree>
    <p:extLst>
      <p:ext uri="{BB962C8B-B14F-4D97-AF65-F5344CB8AC3E}">
        <p14:creationId xmlns:p14="http://schemas.microsoft.com/office/powerpoint/2010/main" val="249039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1E5D-0E88-6D4A-AB09-591DDCD3A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902" y="0"/>
            <a:ext cx="5597611" cy="765810"/>
          </a:xfrm>
        </p:spPr>
        <p:txBody>
          <a:bodyPr/>
          <a:lstStyle/>
          <a:p>
            <a:r>
              <a:rPr lang="en-US" dirty="0"/>
              <a:t>What is Bioinformatics?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FDC5-FA55-4D4F-8736-0C7E687C2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6" y="765810"/>
            <a:ext cx="5233199" cy="54698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“The science of collecting and analyzing complex biological data such as genetic codes.”</a:t>
            </a:r>
          </a:p>
          <a:p>
            <a:r>
              <a:rPr lang="en-US" dirty="0"/>
              <a:t>Day-to-day, bioinformatics is mostly coding, statistical analysis of biological data, and data visualization.</a:t>
            </a:r>
          </a:p>
          <a:p>
            <a:r>
              <a:rPr lang="en-US" dirty="0"/>
              <a:t>Work with biological data and other biologists to:</a:t>
            </a:r>
          </a:p>
          <a:p>
            <a:pPr lvl="1"/>
            <a:r>
              <a:rPr lang="en-US" dirty="0"/>
              <a:t>1) form conclusions</a:t>
            </a:r>
          </a:p>
          <a:p>
            <a:pPr lvl="1"/>
            <a:r>
              <a:rPr lang="en-US" dirty="0"/>
              <a:t>2) make new predictions / hypotheses to be tested</a:t>
            </a:r>
          </a:p>
          <a:p>
            <a:pPr lvl="1"/>
            <a:r>
              <a:rPr lang="en-US" dirty="0"/>
              <a:t>3) code computational tools for the biological community.</a:t>
            </a:r>
          </a:p>
        </p:txBody>
      </p:sp>
      <p:pic>
        <p:nvPicPr>
          <p:cNvPr id="1026" name="Picture 2" descr="Image result for bioinformatics venn diagram">
            <a:extLst>
              <a:ext uri="{FF2B5EF4-FFF2-40B4-BE49-F238E27FC236}">
                <a16:creationId xmlns:a16="http://schemas.microsoft.com/office/drawing/2014/main" id="{FFA4FD98-7AB5-C54F-9E32-C1C97CE0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2154" y="892681"/>
            <a:ext cx="2585846" cy="246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ding">
            <a:extLst>
              <a:ext uri="{FF2B5EF4-FFF2-40B4-BE49-F238E27FC236}">
                <a16:creationId xmlns:a16="http://schemas.microsoft.com/office/drawing/2014/main" id="{D9B4A20F-D98D-3E46-B00E-4C1B63F48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4020" y="3040355"/>
            <a:ext cx="2297585" cy="153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tatistics">
            <a:extLst>
              <a:ext uri="{FF2B5EF4-FFF2-40B4-BE49-F238E27FC236}">
                <a16:creationId xmlns:a16="http://schemas.microsoft.com/office/drawing/2014/main" id="{5EF8F676-E5CA-DB40-9C3D-56A46C99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0540" y="892681"/>
            <a:ext cx="1984547" cy="198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iology">
            <a:extLst>
              <a:ext uri="{FF2B5EF4-FFF2-40B4-BE49-F238E27FC236}">
                <a16:creationId xmlns:a16="http://schemas.microsoft.com/office/drawing/2014/main" id="{41CAB62F-1755-E745-AB5C-68700B38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4652" y="3357854"/>
            <a:ext cx="2393349" cy="134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08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8FC2-751A-E71D-9129-064ED467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5D068-B94D-0A09-FBF7-C3CD1376B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39858"/>
            <a:ext cx="5738648" cy="5086305"/>
          </a:xfrm>
        </p:spPr>
        <p:txBody>
          <a:bodyPr/>
          <a:lstStyle/>
          <a:p>
            <a:r>
              <a:rPr lang="en-US" dirty="0"/>
              <a:t>There’s just too much data.</a:t>
            </a:r>
          </a:p>
          <a:p>
            <a:r>
              <a:rPr lang="en-US" dirty="0"/>
              <a:t>Many modern biological problems can’t be solved by hand. </a:t>
            </a:r>
          </a:p>
          <a:p>
            <a:r>
              <a:rPr lang="en-US" dirty="0"/>
              <a:t>Computational approaches are necessary to analyze enormous amounts of biological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E4A2-15DD-1C3A-12E0-8A05B8B1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0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E80E2-1B2B-E24D-9665-84E929E6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Bioinformatics?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7824-A59C-7742-9636-A7F2F5057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334929"/>
            <a:ext cx="5245281" cy="42298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take a look at a single human genome…</a:t>
            </a:r>
          </a:p>
          <a:p>
            <a:pPr lvl="1"/>
            <a:r>
              <a:rPr lang="en-US" dirty="0"/>
              <a:t>~3 billion nucleotides.  Two copies– mostly identical.</a:t>
            </a:r>
          </a:p>
          <a:p>
            <a:pPr lvl="1"/>
            <a:r>
              <a:rPr lang="en-US" dirty="0"/>
              <a:t>~22,000 protein-coding genes.  ~1.5% of the genome (45 million nucleotides).</a:t>
            </a:r>
          </a:p>
          <a:p>
            <a:pPr lvl="1"/>
            <a:r>
              <a:rPr lang="en-US" dirty="0"/>
              <a:t>The remaining ~98.5% controls gene regulation, genome shape, chromatin, etc.</a:t>
            </a:r>
          </a:p>
        </p:txBody>
      </p:sp>
      <p:pic>
        <p:nvPicPr>
          <p:cNvPr id="6146" name="Picture 2" descr="Image result for The Human Genome">
            <a:extLst>
              <a:ext uri="{FF2B5EF4-FFF2-40B4-BE49-F238E27FC236}">
                <a16:creationId xmlns:a16="http://schemas.microsoft.com/office/drawing/2014/main" id="{7969186F-C9B0-E24A-954E-384CBC3E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306" y="491490"/>
            <a:ext cx="4694694" cy="2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1096242B-3CEE-A048-877C-398954BB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3110" y="4090324"/>
            <a:ext cx="4612640" cy="162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1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46369</TotalTime>
  <Words>2058</Words>
  <Application>Microsoft Macintosh PowerPoint</Application>
  <PresentationFormat>Widescreen</PresentationFormat>
  <Paragraphs>300</Paragraphs>
  <Slides>47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HudsonAlpha BioTrain Computational Bootcamp</vt:lpstr>
      <vt:lpstr>Computer Setup</vt:lpstr>
      <vt:lpstr>Today’s Agenda</vt:lpstr>
      <vt:lpstr>Belle’s intro to comp bio</vt:lpstr>
      <vt:lpstr>About Belle Moyers</vt:lpstr>
      <vt:lpstr>Postdoctoral Fellow and Beyond</vt:lpstr>
      <vt:lpstr>What is Bioinformatics?</vt:lpstr>
      <vt:lpstr>Why Bioinformatics</vt:lpstr>
      <vt:lpstr>Why Bioinformatics?</vt:lpstr>
      <vt:lpstr>Why Bioinformatics?</vt:lpstr>
      <vt:lpstr>Why Bioinformatics?</vt:lpstr>
      <vt:lpstr>Ethics in Bioinformatics</vt:lpstr>
      <vt:lpstr>Representation – serving a broader  community</vt:lpstr>
      <vt:lpstr>Protection – once the data exists, how do we keep it safe?</vt:lpstr>
      <vt:lpstr>Public Safety – how do we protect and use data to keep people safe? </vt:lpstr>
      <vt:lpstr>Use and Presentation of Data – how can we avoid misrepresentation and misuse?</vt:lpstr>
      <vt:lpstr>Are there some topics that we should avoid researching?</vt:lpstr>
      <vt:lpstr>PowerPoint Presentation</vt:lpstr>
      <vt:lpstr>Comp bio in the Myers lab</vt:lpstr>
      <vt:lpstr>What do I do?  </vt:lpstr>
      <vt:lpstr>Gene Regulation</vt:lpstr>
      <vt:lpstr>Disease variants outside of the protein-coding region</vt:lpstr>
      <vt:lpstr>Disease often involves change in gene expression</vt:lpstr>
      <vt:lpstr>Transcription Factor Binding</vt:lpstr>
      <vt:lpstr>Transcription Factor Binding</vt:lpstr>
      <vt:lpstr>What makes TFs bind?</vt:lpstr>
      <vt:lpstr>But *which* mutations?</vt:lpstr>
      <vt:lpstr>Investigating regulatory sequences</vt:lpstr>
      <vt:lpstr>Models of TF binding</vt:lpstr>
      <vt:lpstr>Models of TF binding</vt:lpstr>
      <vt:lpstr>Don’t do it manually– Use Bioinformatics!</vt:lpstr>
      <vt:lpstr>Using this model</vt:lpstr>
      <vt:lpstr>PowerPoint Presentation</vt:lpstr>
      <vt:lpstr>Allele-biased binding</vt:lpstr>
      <vt:lpstr>Allele-biased binding</vt:lpstr>
      <vt:lpstr>Data Sources and results</vt:lpstr>
      <vt:lpstr>Impacting Expression</vt:lpstr>
      <vt:lpstr>Effects of binding: Gene-expression relationship</vt:lpstr>
      <vt:lpstr>Transcription Factor Binding</vt:lpstr>
      <vt:lpstr>Transcription Factor Binding</vt:lpstr>
      <vt:lpstr>Teasing out TF effects from biological data</vt:lpstr>
      <vt:lpstr>What is the function of a particular TF binding?</vt:lpstr>
      <vt:lpstr>Summary</vt:lpstr>
      <vt:lpstr>Bootcamp Intro</vt:lpstr>
      <vt:lpstr>Goals</vt:lpstr>
      <vt:lpstr>Flow</vt:lpstr>
      <vt:lpstr>~ 10 minute Break</vt:lpstr>
    </vt:vector>
  </TitlesOfParts>
  <Company>HudsonAlpha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Miller</dc:creator>
  <cp:lastModifiedBy>Belle Moyers</cp:lastModifiedBy>
  <cp:revision>198</cp:revision>
  <dcterms:created xsi:type="dcterms:W3CDTF">2014-08-01T20:57:50Z</dcterms:created>
  <dcterms:modified xsi:type="dcterms:W3CDTF">2023-05-26T11:51:31Z</dcterms:modified>
</cp:coreProperties>
</file>